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72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3" r:id="rId27"/>
    <p:sldId id="274" r:id="rId28"/>
    <p:sldId id="275" r:id="rId29"/>
    <p:sldId id="312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11" r:id="rId63"/>
    <p:sldId id="309" r:id="rId64"/>
    <p:sldId id="310" r:id="rId65"/>
    <p:sldId id="313" r:id="rId66"/>
    <p:sldId id="314" r:id="rId67"/>
    <p:sldId id="308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6" r:id="rId77"/>
    <p:sldId id="325" r:id="rId78"/>
    <p:sldId id="327" r:id="rId79"/>
    <p:sldId id="328" r:id="rId80"/>
    <p:sldId id="329" r:id="rId81"/>
    <p:sldId id="331" r:id="rId82"/>
    <p:sldId id="330" r:id="rId83"/>
    <p:sldId id="340" r:id="rId84"/>
    <p:sldId id="341" r:id="rId85"/>
    <p:sldId id="342" r:id="rId86"/>
    <p:sldId id="343" r:id="rId87"/>
    <p:sldId id="344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>
        <p:scale>
          <a:sx n="100" d="100"/>
          <a:sy n="100" d="100"/>
        </p:scale>
        <p:origin x="240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E8A838-497F-420B-9916-2AB2A37B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BFADE7D-1573-421A-B0B9-8F17A7636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FA1481-F531-4CA2-B80F-A61C5F81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7E42D91-ADFC-484D-8470-9296C62F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C6F15ED-3E45-423A-BA18-D2C6D830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A4331B-0FC8-4183-9D30-43F8420C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A6DC2D6-DC68-4CF9-9867-20523F0BA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CFD8CE-295A-45B0-8B54-D82E8F9D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0416CDE-C794-4D31-8610-297070F2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B11ED2D-FA71-4323-BE78-00408E0F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5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BBDB636-3813-4853-A82E-0BAE8C500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48EFB31-2EA5-44F0-A5A3-83C9C2F94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2093AEB-22CB-45B4-B0FA-5F51E04C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A37CA8-30C9-4943-A60D-9BC24F4F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FD12092-C3AD-4EAB-A98A-9F981E49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6C259D-63EF-4A8A-8FF2-BF8D0B1D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1306A2-40CB-4594-9912-641A3E1A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8ACD30-5357-442E-A9AD-CD88BA1C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C51DA1C-AFA5-4CEB-8F82-BFC23028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04C8A37-587C-4DDF-9C91-DC907605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1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8BBE90-4D39-426A-A936-B7648C45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C930ABC-B998-4926-8F58-8BBF774C0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CA31FDC-E450-41B9-9A86-C986F613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1DC8F93-A718-40DE-B327-F9F42A61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9C5519-FD44-49EC-B9F9-722CBF3A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A25C6D-4638-45A2-8DD4-E2A765A2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094569A-5494-4DD6-A4AE-C5F31573C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A6F564D-017E-4AC8-A520-1C1E62DE6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553F852-D227-4A41-842C-A5164771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9417430-F5CF-4634-8B0A-331AE487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40CCE1E-763C-4F11-B79B-028A8B6B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4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695E0D-A547-43AE-AAF2-CEFA19D6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C50240A-C182-453D-ACBA-F2C864461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E41C4B2-B829-4FD3-AA69-7E40A1776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36D9A67-C9D5-432E-8E29-3397DA426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DDA31B0-B866-496B-8002-A8A5F8323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7E2F4C4-E2D6-4D43-9D3C-104717F8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E3638DAF-BE63-4442-AAAA-C6135AD9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B3924E2-FC04-413C-A8C0-78A37B02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A988D9-2DC0-4281-BA93-29B3AFF3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0829"/>
            <a:ext cx="7886700" cy="541654"/>
          </a:xfrm>
        </p:spPr>
        <p:txBody>
          <a:bodyPr/>
          <a:lstStyle/>
          <a:p>
            <a:r>
              <a:rPr lang="sv-SE" dirty="0"/>
              <a:t>Klicka här för att ändra mall för rubrikformat</a:t>
            </a:r>
            <a:endParaRPr lang="en-US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BC61FA7-47CA-4F18-B456-C48DA148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3068110-8B1F-4243-96DC-6528C27B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EF90F69-0AE6-41BB-BD1B-99B3D932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6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18F2CFB-74A3-4E1A-84EC-618C9656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E31343E-1FF9-48A6-BCA9-660F2BFD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78030B5-8B38-4017-91AB-98744E5D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6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28670D-B460-44B2-BEA9-43C84973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DECED3-3241-4C90-93E5-C5AC8D37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00B4773-E316-401D-88F7-342FA20D1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4ABB639-EDDD-48EE-816A-844F4724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B63A792-AC57-41CB-B156-35CEA2A5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094C8B3-48B6-48D0-8648-4726C406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494A35-45A4-46EC-946B-889051D3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FEBC198-C11A-4759-823F-395D6C351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0361DA9-2CDE-4241-BAB8-FBD5A834D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F6C462A-F369-45AD-9B15-080AA474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41D26E-EC15-44B3-9326-D2FB3A92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BF3EB08-4849-4E6F-B032-AA39EA2F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2E016A3-2CE6-4E36-867A-6319CB43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mall för rubrikformat</a:t>
            </a:r>
            <a:endParaRPr lang="en-US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DAA693A-C360-4139-AA27-FC07F15E2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FDD7619-3733-410E-BCDD-0DD6E5115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43CC504E-D7EB-4F02-A560-A8CF699E3CB2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4ACB8E5-9B38-43B1-9305-2653B7D59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6E9BF19-D30B-4250-BEC9-F0FD78635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D3EB881D-0320-447F-A1CC-334B6D85AB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3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ngr.oregonstate.edu/~mjb/paraview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BGRectangle">
            <a:extLst>
              <a:ext uri="{FF2B5EF4-FFF2-40B4-BE49-F238E27FC236}">
                <a16:creationId xmlns:a16="http://schemas.microsoft.com/office/drawing/2014/main" id="{89C1B8B3-9FDD-4D8C-9C4D-2FD7CFA2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5B4D602-8873-413A-BD35-CF9344AA6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104" r="10565" b="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49401C8-FEE8-48C6-B5B3-7250AD804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610" y="1200152"/>
            <a:ext cx="5172878" cy="4457696"/>
          </a:xfrm>
        </p:spPr>
        <p:txBody>
          <a:bodyPr anchor="ctr">
            <a:normAutofit/>
          </a:bodyPr>
          <a:lstStyle/>
          <a:p>
            <a:pPr algn="r"/>
            <a:r>
              <a:rPr lang="sv-SE" sz="7000">
                <a:solidFill>
                  <a:srgbClr val="FFFFFF"/>
                </a:solidFill>
              </a:rPr>
              <a:t>ParaView Workshop</a:t>
            </a:r>
            <a:endParaRPr lang="en-US" sz="7000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E7FF1B-8FB0-4A01-A189-6D9C86981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4126" y="1200152"/>
            <a:ext cx="2112401" cy="4457696"/>
          </a:xfrm>
        </p:spPr>
        <p:txBody>
          <a:bodyPr anchor="ctr">
            <a:normAutofit/>
          </a:bodyPr>
          <a:lstStyle/>
          <a:p>
            <a:pPr algn="l"/>
            <a:r>
              <a:rPr lang="sv-SE" sz="2400" dirty="0">
                <a:solidFill>
                  <a:srgbClr val="FFFFFF"/>
                </a:solidFill>
              </a:rPr>
              <a:t>Jonas Lindemann, LUNARC</a:t>
            </a:r>
          </a:p>
          <a:p>
            <a:pPr algn="l"/>
            <a:br>
              <a:rPr lang="sv-SE" i="1" dirty="0">
                <a:solidFill>
                  <a:srgbClr val="FFFFFF"/>
                </a:solidFill>
              </a:rPr>
            </a:br>
            <a:r>
              <a:rPr lang="sv-SE" i="1" dirty="0" err="1">
                <a:solidFill>
                  <a:srgbClr val="FFFFFF"/>
                </a:solidFill>
              </a:rPr>
              <a:t>Based</a:t>
            </a:r>
            <a:r>
              <a:rPr lang="sv-SE" i="1" dirty="0">
                <a:solidFill>
                  <a:srgbClr val="FFFFFF"/>
                </a:solidFill>
              </a:rPr>
              <a:t> in part on </a:t>
            </a:r>
            <a:r>
              <a:rPr lang="sv-SE" i="1" dirty="0" err="1">
                <a:solidFill>
                  <a:srgbClr val="FFFFFF"/>
                </a:solidFill>
              </a:rPr>
              <a:t>slides</a:t>
            </a:r>
            <a:r>
              <a:rPr lang="sv-SE" i="1" dirty="0">
                <a:solidFill>
                  <a:srgbClr val="FFFFFF"/>
                </a:solidFill>
              </a:rPr>
              <a:t> and data sets by </a:t>
            </a:r>
          </a:p>
          <a:p>
            <a:pPr algn="l"/>
            <a:r>
              <a:rPr lang="sv-SE" i="1" dirty="0">
                <a:solidFill>
                  <a:srgbClr val="FFFFFF"/>
                </a:solidFill>
              </a:rPr>
              <a:t>Mike Bailey Oregon State University</a:t>
            </a:r>
            <a:endParaRPr lang="en-US" sz="2400" i="1" dirty="0">
              <a:solidFill>
                <a:srgbClr val="FFFFFF"/>
              </a:solidFill>
            </a:endParaRPr>
          </a:p>
        </p:txBody>
      </p:sp>
      <p:sp>
        <p:nvSpPr>
          <p:cNvPr id="23" name="!!Line">
            <a:extLst>
              <a:ext uri="{FF2B5EF4-FFF2-40B4-BE49-F238E27FC236}">
                <a16:creationId xmlns:a16="http://schemas.microsoft.com/office/drawing/2014/main" id="{93A9CEA1-EFF3-40F6-AB36-E232925E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8474" y="2286000"/>
            <a:ext cx="20574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6C924538-6BCB-473C-8B4A-C6505648BAA5}"/>
              </a:ext>
            </a:extLst>
          </p:cNvPr>
          <p:cNvSpPr txBox="1"/>
          <p:nvPr/>
        </p:nvSpPr>
        <p:spPr>
          <a:xfrm>
            <a:off x="4518906" y="6428425"/>
            <a:ext cx="456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Mike Bailey's ParaView Page (oregonstate.edu)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103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F8B0154-AD4E-40F7-BFA8-90573FBA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ParaView </a:t>
            </a:r>
            <a:r>
              <a:rPr lang="sv-SE" dirty="0" err="1"/>
              <a:t>user</a:t>
            </a:r>
            <a:r>
              <a:rPr lang="sv-SE" dirty="0"/>
              <a:t> interface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9234728-ADFF-4EAC-B263-093909D3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5" y="903889"/>
            <a:ext cx="8519638" cy="5321651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7A5C72C1-E5AA-4464-9715-992292EC7E7A}"/>
              </a:ext>
            </a:extLst>
          </p:cNvPr>
          <p:cNvSpPr/>
          <p:nvPr/>
        </p:nvSpPr>
        <p:spPr>
          <a:xfrm>
            <a:off x="293757" y="1752600"/>
            <a:ext cx="2213223" cy="1676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FFD42AA4-582B-44BA-8BBF-A43879E60745}"/>
              </a:ext>
            </a:extLst>
          </p:cNvPr>
          <p:cNvSpPr/>
          <p:nvPr/>
        </p:nvSpPr>
        <p:spPr>
          <a:xfrm>
            <a:off x="293756" y="3474720"/>
            <a:ext cx="2213223" cy="230124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Properties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50243522-F166-4B1D-9A51-595621918E04}"/>
              </a:ext>
            </a:extLst>
          </p:cNvPr>
          <p:cNvSpPr/>
          <p:nvPr/>
        </p:nvSpPr>
        <p:spPr>
          <a:xfrm>
            <a:off x="2543827" y="2103119"/>
            <a:ext cx="6188693" cy="385099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Render</a:t>
            </a:r>
            <a:r>
              <a:rPr lang="sv-SE" dirty="0"/>
              <a:t> </a:t>
            </a:r>
            <a:r>
              <a:rPr lang="sv-SE" dirty="0" err="1"/>
              <a:t>View</a:t>
            </a:r>
            <a:endParaRPr lang="en-US" dirty="0"/>
          </a:p>
        </p:txBody>
      </p:sp>
      <p:grpSp>
        <p:nvGrpSpPr>
          <p:cNvPr id="32" name="Grupp 31">
            <a:extLst>
              <a:ext uri="{FF2B5EF4-FFF2-40B4-BE49-F238E27FC236}">
                <a16:creationId xmlns:a16="http://schemas.microsoft.com/office/drawing/2014/main" id="{4256091A-D2FC-4F6A-AEB1-E5BF33CFAF21}"/>
              </a:ext>
            </a:extLst>
          </p:cNvPr>
          <p:cNvGrpSpPr/>
          <p:nvPr/>
        </p:nvGrpSpPr>
        <p:grpSpPr>
          <a:xfrm>
            <a:off x="293756" y="1490765"/>
            <a:ext cx="5421461" cy="478767"/>
            <a:chOff x="293756" y="1490765"/>
            <a:chExt cx="5421461" cy="478767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F143ABB-55C1-4BCF-9C90-1A11EABC00A8}"/>
                </a:ext>
              </a:extLst>
            </p:cNvPr>
            <p:cNvSpPr/>
            <p:nvPr/>
          </p:nvSpPr>
          <p:spPr>
            <a:xfrm>
              <a:off x="293756" y="1490765"/>
              <a:ext cx="3587682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0B66564E-BF77-4889-8F76-7A9070E0AAB3}"/>
                </a:ext>
              </a:extLst>
            </p:cNvPr>
            <p:cNvGrpSpPr/>
            <p:nvPr/>
          </p:nvGrpSpPr>
          <p:grpSpPr>
            <a:xfrm>
              <a:off x="3881438" y="1600200"/>
              <a:ext cx="1833779" cy="369332"/>
              <a:chOff x="3881438" y="1600200"/>
              <a:chExt cx="1833779" cy="369332"/>
            </a:xfrm>
          </p:grpSpPr>
          <p:sp>
            <p:nvSpPr>
              <p:cNvPr id="14" name="textruta 13">
                <a:extLst>
                  <a:ext uri="{FF2B5EF4-FFF2-40B4-BE49-F238E27FC236}">
                    <a16:creationId xmlns:a16="http://schemas.microsoft.com/office/drawing/2014/main" id="{DD650BAA-9D76-444A-8848-5CE2BA9BCA09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Common filters</a:t>
                </a:r>
                <a:endParaRPr lang="en-US" dirty="0"/>
              </a:p>
            </p:txBody>
          </p:sp>
          <p:cxnSp>
            <p:nvCxnSpPr>
              <p:cNvPr id="16" name="Rak koppling 15">
                <a:extLst>
                  <a:ext uri="{FF2B5EF4-FFF2-40B4-BE49-F238E27FC236}">
                    <a16:creationId xmlns:a16="http://schemas.microsoft.com/office/drawing/2014/main" id="{8A6C454C-5E78-454B-AA7C-80BD64D9D715}"/>
                  </a:ext>
                </a:extLst>
              </p:cNvPr>
              <p:cNvCxnSpPr>
                <a:endCxn id="12" idx="3"/>
              </p:cNvCxnSpPr>
              <p:nvPr/>
            </p:nvCxnSpPr>
            <p:spPr>
              <a:xfrm flipH="1" flipV="1">
                <a:off x="3881438" y="1624115"/>
                <a:ext cx="200025" cy="128485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upp 32">
            <a:extLst>
              <a:ext uri="{FF2B5EF4-FFF2-40B4-BE49-F238E27FC236}">
                <a16:creationId xmlns:a16="http://schemas.microsoft.com/office/drawing/2014/main" id="{57A20CB5-76CF-402E-873D-E508D64B2F63}"/>
              </a:ext>
            </a:extLst>
          </p:cNvPr>
          <p:cNvGrpSpPr/>
          <p:nvPr/>
        </p:nvGrpSpPr>
        <p:grpSpPr>
          <a:xfrm>
            <a:off x="3489960" y="1333500"/>
            <a:ext cx="4186097" cy="559151"/>
            <a:chOff x="3489960" y="1333500"/>
            <a:chExt cx="4186097" cy="559151"/>
          </a:xfrm>
        </p:grpSpPr>
        <p:sp>
          <p:nvSpPr>
            <p:cNvPr id="7" name="Rektangel 6">
              <a:extLst>
                <a:ext uri="{FF2B5EF4-FFF2-40B4-BE49-F238E27FC236}">
                  <a16:creationId xmlns:a16="http://schemas.microsoft.com/office/drawing/2014/main" id="{24DC143A-D331-4131-9B48-C57A497D5B84}"/>
                </a:ext>
              </a:extLst>
            </p:cNvPr>
            <p:cNvSpPr/>
            <p:nvPr/>
          </p:nvSpPr>
          <p:spPr>
            <a:xfrm>
              <a:off x="3489960" y="1333500"/>
              <a:ext cx="2613660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285BCA56-EED9-4DD1-8544-A0137CF98D78}"/>
                </a:ext>
              </a:extLst>
            </p:cNvPr>
            <p:cNvGrpSpPr/>
            <p:nvPr/>
          </p:nvGrpSpPr>
          <p:grpSpPr>
            <a:xfrm>
              <a:off x="6102799" y="1523319"/>
              <a:ext cx="1573258" cy="369332"/>
              <a:chOff x="3881438" y="1600200"/>
              <a:chExt cx="1573258" cy="369332"/>
            </a:xfrm>
          </p:grpSpPr>
          <p:sp>
            <p:nvSpPr>
              <p:cNvPr id="19" name="textruta 18">
                <a:extLst>
                  <a:ext uri="{FF2B5EF4-FFF2-40B4-BE49-F238E27FC236}">
                    <a16:creationId xmlns:a16="http://schemas.microsoft.com/office/drawing/2014/main" id="{4E820E43-B89A-414C-9F95-6960BEDAC293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366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View</a:t>
                </a:r>
                <a:r>
                  <a:rPr lang="sv-SE" dirty="0"/>
                  <a:t> </a:t>
                </a:r>
                <a:r>
                  <a:rPr lang="sv-SE" dirty="0" err="1"/>
                  <a:t>control</a:t>
                </a:r>
                <a:endParaRPr lang="en-US" dirty="0"/>
              </a:p>
            </p:txBody>
          </p:sp>
          <p:cxnSp>
            <p:nvCxnSpPr>
              <p:cNvPr id="20" name="Rak koppling 19">
                <a:extLst>
                  <a:ext uri="{FF2B5EF4-FFF2-40B4-BE49-F238E27FC236}">
                    <a16:creationId xmlns:a16="http://schemas.microsoft.com/office/drawing/2014/main" id="{050BE481-038D-4800-BCF9-D043FD910F38}"/>
                  </a:ext>
                </a:extLst>
              </p:cNvPr>
              <p:cNvCxnSpPr/>
              <p:nvPr/>
            </p:nvCxnSpPr>
            <p:spPr>
              <a:xfrm flipH="1" flipV="1">
                <a:off x="3881438" y="1624115"/>
                <a:ext cx="200025" cy="128485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upp 30">
            <a:extLst>
              <a:ext uri="{FF2B5EF4-FFF2-40B4-BE49-F238E27FC236}">
                <a16:creationId xmlns:a16="http://schemas.microsoft.com/office/drawing/2014/main" id="{B848C3BA-264A-4D4F-BEAF-DA06B7FED0F9}"/>
              </a:ext>
            </a:extLst>
          </p:cNvPr>
          <p:cNvGrpSpPr/>
          <p:nvPr/>
        </p:nvGrpSpPr>
        <p:grpSpPr>
          <a:xfrm>
            <a:off x="2628900" y="911253"/>
            <a:ext cx="4783993" cy="486099"/>
            <a:chOff x="2628900" y="911253"/>
            <a:chExt cx="4783993" cy="486099"/>
          </a:xfrm>
        </p:grpSpPr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96932521-E6B6-489F-A778-F2AA66AC95AB}"/>
                </a:ext>
              </a:extLst>
            </p:cNvPr>
            <p:cNvSpPr/>
            <p:nvPr/>
          </p:nvSpPr>
          <p:spPr>
            <a:xfrm>
              <a:off x="2628900" y="1130652"/>
              <a:ext cx="2613660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8E8B2641-1301-4CDD-AC8C-E3548F8EE09F}"/>
                </a:ext>
              </a:extLst>
            </p:cNvPr>
            <p:cNvGrpSpPr/>
            <p:nvPr/>
          </p:nvGrpSpPr>
          <p:grpSpPr>
            <a:xfrm>
              <a:off x="5242560" y="911253"/>
              <a:ext cx="2170333" cy="369332"/>
              <a:chOff x="3794760" y="1600200"/>
              <a:chExt cx="2170333" cy="369332"/>
            </a:xfrm>
          </p:grpSpPr>
          <p:sp>
            <p:nvSpPr>
              <p:cNvPr id="22" name="textruta 21">
                <a:extLst>
                  <a:ext uri="{FF2B5EF4-FFF2-40B4-BE49-F238E27FC236}">
                    <a16:creationId xmlns:a16="http://schemas.microsoft.com/office/drawing/2014/main" id="{7EEFA93E-A096-4536-89BF-8D8D7F235505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877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Animation </a:t>
                </a:r>
                <a:r>
                  <a:rPr lang="sv-SE" dirty="0" err="1"/>
                  <a:t>control</a:t>
                </a:r>
                <a:endParaRPr lang="en-US" dirty="0"/>
              </a:p>
            </p:txBody>
          </p:sp>
          <p:cxnSp>
            <p:nvCxnSpPr>
              <p:cNvPr id="23" name="Rak koppling 22">
                <a:extLst>
                  <a:ext uri="{FF2B5EF4-FFF2-40B4-BE49-F238E27FC236}">
                    <a16:creationId xmlns:a16="http://schemas.microsoft.com/office/drawing/2014/main" id="{25920B36-49CF-451E-A0C6-D47C5F39A391}"/>
                  </a:ext>
                </a:extLst>
              </p:cNvPr>
              <p:cNvCxnSpPr>
                <a:cxnSpLocks/>
                <a:stCxn id="22" idx="1"/>
                <a:endCxn id="11" idx="3"/>
              </p:cNvCxnSpPr>
              <p:nvPr/>
            </p:nvCxnSpPr>
            <p:spPr>
              <a:xfrm flipH="1">
                <a:off x="3794760" y="1784866"/>
                <a:ext cx="293152" cy="168083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431E8DF9-1C41-4740-A721-4BDA27AC5CDB}"/>
              </a:ext>
            </a:extLst>
          </p:cNvPr>
          <p:cNvGrpSpPr/>
          <p:nvPr/>
        </p:nvGrpSpPr>
        <p:grpSpPr>
          <a:xfrm>
            <a:off x="1497253" y="779502"/>
            <a:ext cx="2342518" cy="617850"/>
            <a:chOff x="1497253" y="779502"/>
            <a:chExt cx="2342518" cy="617850"/>
          </a:xfrm>
        </p:grpSpPr>
        <p:sp>
          <p:nvSpPr>
            <p:cNvPr id="26" name="Rektangel 25">
              <a:extLst>
                <a:ext uri="{FF2B5EF4-FFF2-40B4-BE49-F238E27FC236}">
                  <a16:creationId xmlns:a16="http://schemas.microsoft.com/office/drawing/2014/main" id="{2ACA272E-D45A-4957-AEC2-D180A4EFD101}"/>
                </a:ext>
              </a:extLst>
            </p:cNvPr>
            <p:cNvSpPr/>
            <p:nvPr/>
          </p:nvSpPr>
          <p:spPr>
            <a:xfrm>
              <a:off x="1497253" y="1130652"/>
              <a:ext cx="270587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D343757-7C05-4DCA-9F5E-9314BD133C71}"/>
                </a:ext>
              </a:extLst>
            </p:cNvPr>
            <p:cNvGrpSpPr/>
            <p:nvPr/>
          </p:nvGrpSpPr>
          <p:grpSpPr>
            <a:xfrm>
              <a:off x="1634877" y="779502"/>
              <a:ext cx="2204894" cy="369332"/>
              <a:chOff x="3794760" y="1600200"/>
              <a:chExt cx="2204894" cy="369332"/>
            </a:xfrm>
          </p:grpSpPr>
          <p:sp>
            <p:nvSpPr>
              <p:cNvPr id="28" name="textruta 27">
                <a:extLst>
                  <a:ext uri="{FF2B5EF4-FFF2-40B4-BE49-F238E27FC236}">
                    <a16:creationId xmlns:a16="http://schemas.microsoft.com/office/drawing/2014/main" id="{71738D0D-141E-492E-8E6A-E292A5E6C3EF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911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Reset</a:t>
                </a:r>
                <a:r>
                  <a:rPr lang="sv-SE" dirty="0"/>
                  <a:t> </a:t>
                </a:r>
                <a:r>
                  <a:rPr lang="sv-SE" dirty="0" err="1"/>
                  <a:t>visualisation</a:t>
                </a:r>
                <a:endParaRPr lang="en-US" dirty="0"/>
              </a:p>
            </p:txBody>
          </p:sp>
          <p:cxnSp>
            <p:nvCxnSpPr>
              <p:cNvPr id="29" name="Rak koppling 28">
                <a:extLst>
                  <a:ext uri="{FF2B5EF4-FFF2-40B4-BE49-F238E27FC236}">
                    <a16:creationId xmlns:a16="http://schemas.microsoft.com/office/drawing/2014/main" id="{383C762E-4A2A-44E1-991B-24CF8DD8BD45}"/>
                  </a:ext>
                </a:extLst>
              </p:cNvPr>
              <p:cNvCxnSpPr>
                <a:cxnSpLocks/>
                <a:stCxn id="28" idx="1"/>
              </p:cNvCxnSpPr>
              <p:nvPr/>
            </p:nvCxnSpPr>
            <p:spPr>
              <a:xfrm flipH="1">
                <a:off x="3794760" y="1784866"/>
                <a:ext cx="293152" cy="168083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62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A3658F-5575-43C7-9D3C-5656D0B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Basic </a:t>
            </a:r>
            <a:r>
              <a:rPr lang="sv-SE" dirty="0" err="1"/>
              <a:t>concept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EB4B2FB-53F5-427E-A145-5F23AB0DE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Visualisation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developmed</a:t>
            </a:r>
            <a:r>
              <a:rPr lang="sv-SE" dirty="0"/>
              <a:t> by </a:t>
            </a:r>
            <a:r>
              <a:rPr lang="sv-SE" dirty="0" err="1"/>
              <a:t>KitWare</a:t>
            </a:r>
            <a:endParaRPr lang="sv-SE" dirty="0"/>
          </a:p>
          <a:p>
            <a:r>
              <a:rPr lang="sv-SE" dirty="0" err="1"/>
              <a:t>Uses</a:t>
            </a:r>
            <a:r>
              <a:rPr lang="sv-SE" dirty="0"/>
              <a:t> the </a:t>
            </a:r>
            <a:r>
              <a:rPr lang="sv-SE" dirty="0" err="1"/>
              <a:t>Visualisation</a:t>
            </a:r>
            <a:r>
              <a:rPr lang="sv-SE" dirty="0"/>
              <a:t> </a:t>
            </a:r>
            <a:r>
              <a:rPr lang="sv-SE" dirty="0" err="1"/>
              <a:t>ToolKit</a:t>
            </a:r>
            <a:r>
              <a:rPr lang="sv-SE" dirty="0"/>
              <a:t> (VTK) as </a:t>
            </a:r>
            <a:r>
              <a:rPr lang="sv-SE" dirty="0" err="1"/>
              <a:t>foundation</a:t>
            </a:r>
            <a:endParaRPr lang="sv-SE" dirty="0"/>
          </a:p>
          <a:p>
            <a:r>
              <a:rPr lang="sv-SE" dirty="0" err="1"/>
              <a:t>Uses</a:t>
            </a:r>
            <a:r>
              <a:rPr lang="sv-SE" dirty="0"/>
              <a:t> a </a:t>
            </a:r>
            <a:r>
              <a:rPr lang="sv-SE" dirty="0" err="1"/>
              <a:t>flow</a:t>
            </a:r>
            <a:r>
              <a:rPr lang="sv-SE" dirty="0"/>
              <a:t> </a:t>
            </a:r>
            <a:r>
              <a:rPr lang="sv-SE" dirty="0" err="1"/>
              <a:t>concept</a:t>
            </a:r>
            <a:r>
              <a:rPr lang="sv-SE" dirty="0"/>
              <a:t> for generating </a:t>
            </a:r>
            <a:r>
              <a:rPr lang="sv-SE" dirty="0" err="1"/>
              <a:t>visualisations</a:t>
            </a:r>
            <a:endParaRPr lang="en-US" dirty="0"/>
          </a:p>
        </p:txBody>
      </p:sp>
      <p:sp>
        <p:nvSpPr>
          <p:cNvPr id="4" name="Rektangel: rundade hörn 3">
            <a:extLst>
              <a:ext uri="{FF2B5EF4-FFF2-40B4-BE49-F238E27FC236}">
                <a16:creationId xmlns:a16="http://schemas.microsoft.com/office/drawing/2014/main" id="{683A28AF-734F-467F-A56D-2AADF853DCA9}"/>
              </a:ext>
            </a:extLst>
          </p:cNvPr>
          <p:cNvSpPr/>
          <p:nvPr/>
        </p:nvSpPr>
        <p:spPr>
          <a:xfrm>
            <a:off x="131445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Source</a:t>
            </a:r>
            <a:endParaRPr lang="en-US" dirty="0"/>
          </a:p>
        </p:txBody>
      </p: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D0259E41-64E4-42B2-BABA-930994636BD3}"/>
              </a:ext>
            </a:extLst>
          </p:cNvPr>
          <p:cNvSpPr/>
          <p:nvPr/>
        </p:nvSpPr>
        <p:spPr>
          <a:xfrm>
            <a:off x="301371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DCB9B9E2-7134-42E8-A62D-63DDE7064E0A}"/>
              </a:ext>
            </a:extLst>
          </p:cNvPr>
          <p:cNvSpPr/>
          <p:nvPr/>
        </p:nvSpPr>
        <p:spPr>
          <a:xfrm>
            <a:off x="471297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CF2C6CBF-6B59-40C8-AF2C-3FEEF028D4AE}"/>
              </a:ext>
            </a:extLst>
          </p:cNvPr>
          <p:cNvSpPr/>
          <p:nvPr/>
        </p:nvSpPr>
        <p:spPr>
          <a:xfrm>
            <a:off x="6412230" y="4404360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25E12B27-C1A8-496B-A78E-1B5300D9084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647950" y="4648201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pilkoppling 21">
            <a:extLst>
              <a:ext uri="{FF2B5EF4-FFF2-40B4-BE49-F238E27FC236}">
                <a16:creationId xmlns:a16="http://schemas.microsoft.com/office/drawing/2014/main" id="{CC456616-CEB7-44F0-A88B-F614E7D21F7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347210" y="4648201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pilkoppling 24">
            <a:extLst>
              <a:ext uri="{FF2B5EF4-FFF2-40B4-BE49-F238E27FC236}">
                <a16:creationId xmlns:a16="http://schemas.microsoft.com/office/drawing/2014/main" id="{23741C2E-F7F7-4180-BA19-2C8ED924F9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046470" y="4648200"/>
            <a:ext cx="36576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ktangel: rundade hörn 28">
            <a:extLst>
              <a:ext uri="{FF2B5EF4-FFF2-40B4-BE49-F238E27FC236}">
                <a16:creationId xmlns:a16="http://schemas.microsoft.com/office/drawing/2014/main" id="{275BD630-7761-43EF-B062-16A3134394AC}"/>
              </a:ext>
            </a:extLst>
          </p:cNvPr>
          <p:cNvSpPr/>
          <p:nvPr/>
        </p:nvSpPr>
        <p:spPr>
          <a:xfrm>
            <a:off x="3013710" y="5189222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cxnSp>
        <p:nvCxnSpPr>
          <p:cNvPr id="31" name="Koppling: vinklad 30">
            <a:extLst>
              <a:ext uri="{FF2B5EF4-FFF2-40B4-BE49-F238E27FC236}">
                <a16:creationId xmlns:a16="http://schemas.microsoft.com/office/drawing/2014/main" id="{5CFBECCE-8E6F-4F00-B05B-BC17E5C6548E}"/>
              </a:ext>
            </a:extLst>
          </p:cNvPr>
          <p:cNvCxnSpPr>
            <a:stCxn id="4" idx="3"/>
            <a:endCxn id="29" idx="1"/>
          </p:cNvCxnSpPr>
          <p:nvPr/>
        </p:nvCxnSpPr>
        <p:spPr>
          <a:xfrm>
            <a:off x="2647950" y="4648201"/>
            <a:ext cx="365760" cy="78486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Koppling: vinklad 31">
            <a:extLst>
              <a:ext uri="{FF2B5EF4-FFF2-40B4-BE49-F238E27FC236}">
                <a16:creationId xmlns:a16="http://schemas.microsoft.com/office/drawing/2014/main" id="{F722B11E-9505-413F-A2FC-2D8CF64024CE}"/>
              </a:ext>
            </a:extLst>
          </p:cNvPr>
          <p:cNvCxnSpPr>
            <a:cxnSpLocks/>
            <a:stCxn id="29" idx="3"/>
            <a:endCxn id="7" idx="2"/>
          </p:cNvCxnSpPr>
          <p:nvPr/>
        </p:nvCxnSpPr>
        <p:spPr>
          <a:xfrm flipV="1">
            <a:off x="4347210" y="4892039"/>
            <a:ext cx="2731770" cy="5410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34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2B2BDB9D-3130-4AD2-B122-4E826589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Flow</a:t>
            </a:r>
            <a:r>
              <a:rPr lang="sv-SE" dirty="0"/>
              <a:t> in ParaView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4C5863B-BAED-4C16-95E2-34BE4219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36" y="1922060"/>
            <a:ext cx="5114104" cy="3270951"/>
          </a:xfrm>
          <a:prstGeom prst="rect">
            <a:avLst/>
          </a:prstGeom>
        </p:spPr>
      </p:pic>
      <p:grpSp>
        <p:nvGrpSpPr>
          <p:cNvPr id="30" name="Grupp 29">
            <a:extLst>
              <a:ext uri="{FF2B5EF4-FFF2-40B4-BE49-F238E27FC236}">
                <a16:creationId xmlns:a16="http://schemas.microsoft.com/office/drawing/2014/main" id="{95475174-E196-4166-BFF7-8F977349B4ED}"/>
              </a:ext>
            </a:extLst>
          </p:cNvPr>
          <p:cNvGrpSpPr/>
          <p:nvPr/>
        </p:nvGrpSpPr>
        <p:grpSpPr>
          <a:xfrm>
            <a:off x="3268980" y="3680460"/>
            <a:ext cx="3192780" cy="2133342"/>
            <a:chOff x="3268980" y="3680460"/>
            <a:chExt cx="3192780" cy="2133342"/>
          </a:xfrm>
        </p:grpSpPr>
        <p:sp>
          <p:nvSpPr>
            <p:cNvPr id="13" name="textruta 12">
              <a:extLst>
                <a:ext uri="{FF2B5EF4-FFF2-40B4-BE49-F238E27FC236}">
                  <a16:creationId xmlns:a16="http://schemas.microsoft.com/office/drawing/2014/main" id="{618C2ED7-E12D-4C0C-AC97-B1C1B95028FD}"/>
                </a:ext>
              </a:extLst>
            </p:cNvPr>
            <p:cNvSpPr txBox="1"/>
            <p:nvPr/>
          </p:nvSpPr>
          <p:spPr>
            <a:xfrm>
              <a:off x="4214000" y="544447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Filters</a:t>
              </a:r>
              <a:endParaRPr lang="en-US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DD152716-F22E-424A-891C-7B8293F8C19E}"/>
                </a:ext>
              </a:extLst>
            </p:cNvPr>
            <p:cNvSpPr/>
            <p:nvPr/>
          </p:nvSpPr>
          <p:spPr>
            <a:xfrm>
              <a:off x="3268980" y="3680460"/>
              <a:ext cx="3192780" cy="11353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Rak koppling 14">
              <a:extLst>
                <a:ext uri="{FF2B5EF4-FFF2-40B4-BE49-F238E27FC236}">
                  <a16:creationId xmlns:a16="http://schemas.microsoft.com/office/drawing/2014/main" id="{1A42C8A7-81A9-4C97-8A44-7BC852271095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flipH="1">
              <a:off x="4642163" y="4815835"/>
              <a:ext cx="223207" cy="628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p 30">
            <a:extLst>
              <a:ext uri="{FF2B5EF4-FFF2-40B4-BE49-F238E27FC236}">
                <a16:creationId xmlns:a16="http://schemas.microsoft.com/office/drawing/2014/main" id="{1BFACECC-AFF3-4246-B69C-9D258929602D}"/>
              </a:ext>
            </a:extLst>
          </p:cNvPr>
          <p:cNvGrpSpPr/>
          <p:nvPr/>
        </p:nvGrpSpPr>
        <p:grpSpPr>
          <a:xfrm>
            <a:off x="1714500" y="3124220"/>
            <a:ext cx="2002471" cy="2820108"/>
            <a:chOff x="1714500" y="3124220"/>
            <a:chExt cx="2002471" cy="2820108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CC1D483E-65C9-4C93-8F0A-CD43E4D5D57C}"/>
                </a:ext>
              </a:extLst>
            </p:cNvPr>
            <p:cNvSpPr/>
            <p:nvPr/>
          </p:nvSpPr>
          <p:spPr>
            <a:xfrm>
              <a:off x="1935480" y="3124220"/>
              <a:ext cx="533400" cy="16916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4391EB0B-5EBD-48FC-BC7D-08FF47F9FAB3}"/>
                </a:ext>
              </a:extLst>
            </p:cNvPr>
            <p:cNvSpPr txBox="1"/>
            <p:nvPr/>
          </p:nvSpPr>
          <p:spPr>
            <a:xfrm>
              <a:off x="1714500" y="5574996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Visibility</a:t>
              </a:r>
              <a:r>
                <a:rPr lang="sv-SE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of </a:t>
              </a:r>
              <a:r>
                <a:rPr lang="sv-SE" b="1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object</a:t>
              </a:r>
              <a:endParaRPr lang="en-US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22" name="Rak koppling 21">
              <a:extLst>
                <a:ext uri="{FF2B5EF4-FFF2-40B4-BE49-F238E27FC236}">
                  <a16:creationId xmlns:a16="http://schemas.microsoft.com/office/drawing/2014/main" id="{CD90F014-F0A8-4221-BB81-E6C35698087E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2202192" y="4815832"/>
              <a:ext cx="513544" cy="75916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 28">
            <a:extLst>
              <a:ext uri="{FF2B5EF4-FFF2-40B4-BE49-F238E27FC236}">
                <a16:creationId xmlns:a16="http://schemas.microsoft.com/office/drawing/2014/main" id="{6AA43F74-3848-4E8C-A146-E8FD0F8A4785}"/>
              </a:ext>
            </a:extLst>
          </p:cNvPr>
          <p:cNvGrpSpPr/>
          <p:nvPr/>
        </p:nvGrpSpPr>
        <p:grpSpPr>
          <a:xfrm>
            <a:off x="2758440" y="3124219"/>
            <a:ext cx="4445118" cy="489448"/>
            <a:chOff x="2758440" y="3124219"/>
            <a:chExt cx="4445118" cy="489448"/>
          </a:xfrm>
        </p:grpSpPr>
        <p:sp>
          <p:nvSpPr>
            <p:cNvPr id="8" name="textruta 7">
              <a:extLst>
                <a:ext uri="{FF2B5EF4-FFF2-40B4-BE49-F238E27FC236}">
                  <a16:creationId xmlns:a16="http://schemas.microsoft.com/office/drawing/2014/main" id="{64E3ECE7-BE7C-4714-9392-9F20A6A4FB99}"/>
                </a:ext>
              </a:extLst>
            </p:cNvPr>
            <p:cNvSpPr txBox="1"/>
            <p:nvPr/>
          </p:nvSpPr>
          <p:spPr>
            <a:xfrm>
              <a:off x="5776564" y="3184277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>
                  <a:latin typeface="Bahnschrift" panose="020B0502040204020203" pitchFamily="34" charset="0"/>
                </a:rPr>
                <a:t>Source data</a:t>
              </a:r>
              <a:endParaRPr lang="en-US" b="1" dirty="0">
                <a:latin typeface="Bahnschrift" panose="020B0502040204020203" pitchFamily="34" charset="0"/>
              </a:endParaRPr>
            </a:p>
          </p:txBody>
        </p:sp>
        <p:cxnSp>
          <p:nvCxnSpPr>
            <p:cNvPr id="9" name="Rak koppling 8">
              <a:extLst>
                <a:ext uri="{FF2B5EF4-FFF2-40B4-BE49-F238E27FC236}">
                  <a16:creationId xmlns:a16="http://schemas.microsoft.com/office/drawing/2014/main" id="{9ACEF77A-F28C-4AA9-854D-E4B1A89C96A4}"/>
                </a:ext>
              </a:extLst>
            </p:cNvPr>
            <p:cNvCxnSpPr>
              <a:cxnSpLocks/>
              <a:stCxn id="8" idx="1"/>
              <a:endCxn id="25" idx="3"/>
            </p:cNvCxnSpPr>
            <p:nvPr/>
          </p:nvCxnSpPr>
          <p:spPr>
            <a:xfrm flipH="1">
              <a:off x="4808220" y="3368943"/>
              <a:ext cx="96834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ktangel 24">
              <a:extLst>
                <a:ext uri="{FF2B5EF4-FFF2-40B4-BE49-F238E27FC236}">
                  <a16:creationId xmlns:a16="http://schemas.microsoft.com/office/drawing/2014/main" id="{1B0FA833-97EC-49DA-B200-60FA08D04E60}"/>
                </a:ext>
              </a:extLst>
            </p:cNvPr>
            <p:cNvSpPr/>
            <p:nvPr/>
          </p:nvSpPr>
          <p:spPr>
            <a:xfrm>
              <a:off x="2758440" y="3124219"/>
              <a:ext cx="2049780" cy="48944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36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A67967-7E3B-47F6-9F09-4811CBD8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Basic </a:t>
            </a:r>
            <a:r>
              <a:rPr lang="sv-SE" dirty="0" err="1"/>
              <a:t>usage</a:t>
            </a:r>
            <a:r>
              <a:rPr lang="sv-SE" dirty="0"/>
              <a:t> – Creating a source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BD79507-4350-4BBE-AC84-66882999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76" y="1550348"/>
            <a:ext cx="392484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128112-5A62-4837-AA4E-DAF56C8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Cylinder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BFAA356-CC74-4B09-95C4-2DA4C0C8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r="4227"/>
          <a:stretch/>
        </p:blipFill>
        <p:spPr>
          <a:xfrm>
            <a:off x="784860" y="1524000"/>
            <a:ext cx="2339340" cy="4899660"/>
          </a:xfrm>
          <a:prstGeom prst="rect">
            <a:avLst/>
          </a:prstGeom>
        </p:spPr>
      </p:pic>
      <p:grpSp>
        <p:nvGrpSpPr>
          <p:cNvPr id="17" name="Grupp 16">
            <a:extLst>
              <a:ext uri="{FF2B5EF4-FFF2-40B4-BE49-F238E27FC236}">
                <a16:creationId xmlns:a16="http://schemas.microsoft.com/office/drawing/2014/main" id="{568ED023-8A01-4DDF-AB0B-31B8D0DCC8C4}"/>
              </a:ext>
            </a:extLst>
          </p:cNvPr>
          <p:cNvGrpSpPr/>
          <p:nvPr/>
        </p:nvGrpSpPr>
        <p:grpSpPr>
          <a:xfrm>
            <a:off x="1531620" y="1705997"/>
            <a:ext cx="3640514" cy="369332"/>
            <a:chOff x="1531620" y="1705997"/>
            <a:chExt cx="3640514" cy="369332"/>
          </a:xfrm>
        </p:grpSpPr>
        <p:sp>
          <p:nvSpPr>
            <p:cNvPr id="5" name="textruta 4">
              <a:extLst>
                <a:ext uri="{FF2B5EF4-FFF2-40B4-BE49-F238E27FC236}">
                  <a16:creationId xmlns:a16="http://schemas.microsoft.com/office/drawing/2014/main" id="{31E72F8F-BC8E-4569-97EB-782AC9D62FEE}"/>
                </a:ext>
              </a:extLst>
            </p:cNvPr>
            <p:cNvSpPr txBox="1"/>
            <p:nvPr/>
          </p:nvSpPr>
          <p:spPr>
            <a:xfrm>
              <a:off x="3360420" y="1705997"/>
              <a:ext cx="1811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Cylinder source</a:t>
              </a:r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6" name="Rak koppling 5">
              <a:extLst>
                <a:ext uri="{FF2B5EF4-FFF2-40B4-BE49-F238E27FC236}">
                  <a16:creationId xmlns:a16="http://schemas.microsoft.com/office/drawing/2014/main" id="{0C354968-DABC-4855-B53E-CBFE322FE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1620" y="1890663"/>
              <a:ext cx="18288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Bildobjekt 8">
            <a:extLst>
              <a:ext uri="{FF2B5EF4-FFF2-40B4-BE49-F238E27FC236}">
                <a16:creationId xmlns:a16="http://schemas.microsoft.com/office/drawing/2014/main" id="{86A8E1B2-74D9-42C6-B000-65C62543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77" y="2415540"/>
            <a:ext cx="5004262" cy="344043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BB690A0-E477-4253-923C-655A662393CA}"/>
              </a:ext>
            </a:extLst>
          </p:cNvPr>
          <p:cNvSpPr txBox="1"/>
          <p:nvPr/>
        </p:nvSpPr>
        <p:spPr>
          <a:xfrm>
            <a:off x="5036820" y="3812589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No output!</a:t>
            </a:r>
            <a:endParaRPr lang="en-US" sz="36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6" name="Grupp 15">
            <a:extLst>
              <a:ext uri="{FF2B5EF4-FFF2-40B4-BE49-F238E27FC236}">
                <a16:creationId xmlns:a16="http://schemas.microsoft.com/office/drawing/2014/main" id="{BA1639A5-F8A9-43DD-B55B-7041A1A50EEC}"/>
              </a:ext>
            </a:extLst>
          </p:cNvPr>
          <p:cNvGrpSpPr/>
          <p:nvPr/>
        </p:nvGrpSpPr>
        <p:grpSpPr>
          <a:xfrm>
            <a:off x="784860" y="2803079"/>
            <a:ext cx="1848583" cy="1009510"/>
            <a:chOff x="784860" y="2803079"/>
            <a:chExt cx="1848583" cy="1009510"/>
          </a:xfrm>
        </p:grpSpPr>
        <p:cxnSp>
          <p:nvCxnSpPr>
            <p:cNvPr id="12" name="Rak koppling 11">
              <a:extLst>
                <a:ext uri="{FF2B5EF4-FFF2-40B4-BE49-F238E27FC236}">
                  <a16:creationId xmlns:a16="http://schemas.microsoft.com/office/drawing/2014/main" id="{4E9529F4-4375-4256-A921-18BF882D4B5C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3172411"/>
              <a:ext cx="0" cy="64017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4BFC1BE0-2D91-47E2-8682-9FF38B1C4D0D}"/>
                </a:ext>
              </a:extLst>
            </p:cNvPr>
            <p:cNvSpPr txBox="1"/>
            <p:nvPr/>
          </p:nvSpPr>
          <p:spPr>
            <a:xfrm>
              <a:off x="784860" y="2803079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latin typeface="Bahnschrift" panose="020B0502040204020203" pitchFamily="34" charset="0"/>
                </a:rPr>
                <a:t>Generate</a:t>
              </a:r>
              <a:r>
                <a:rPr lang="sv-SE" dirty="0">
                  <a:latin typeface="Bahnschrift" panose="020B0502040204020203" pitchFamily="34" charset="0"/>
                </a:rPr>
                <a:t> output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7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128112-5A62-4837-AA4E-DAF56C8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Cylinder</a:t>
            </a:r>
            <a:endParaRPr lang="en-US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BC54A89-5287-4D7D-A149-A769B2F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2" y="2217420"/>
            <a:ext cx="8115276" cy="4155212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6FFE9C08-F032-427E-A09C-1C38B5CC290D}"/>
              </a:ext>
            </a:extLst>
          </p:cNvPr>
          <p:cNvSpPr txBox="1"/>
          <p:nvPr/>
        </p:nvSpPr>
        <p:spPr>
          <a:xfrm>
            <a:off x="2804160" y="4516220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No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visualisations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until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pressed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3" name="Grupp 12">
            <a:extLst>
              <a:ext uri="{FF2B5EF4-FFF2-40B4-BE49-F238E27FC236}">
                <a16:creationId xmlns:a16="http://schemas.microsoft.com/office/drawing/2014/main" id="{1E476B15-B360-4A84-B296-1CEB6DE92EE6}"/>
              </a:ext>
            </a:extLst>
          </p:cNvPr>
          <p:cNvGrpSpPr/>
          <p:nvPr/>
        </p:nvGrpSpPr>
        <p:grpSpPr>
          <a:xfrm>
            <a:off x="5120611" y="1284338"/>
            <a:ext cx="3573809" cy="646331"/>
            <a:chOff x="5120611" y="1284338"/>
            <a:chExt cx="3573809" cy="646331"/>
          </a:xfrm>
        </p:grpSpPr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16618C97-E2A7-4864-9362-0AA6B70C3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611" y="1391257"/>
              <a:ext cx="419158" cy="428685"/>
            </a:xfrm>
            <a:prstGeom prst="rect">
              <a:avLst/>
            </a:prstGeom>
          </p:spPr>
        </p:pic>
        <p:sp>
          <p:nvSpPr>
            <p:cNvPr id="18" name="textruta 17">
              <a:extLst>
                <a:ext uri="{FF2B5EF4-FFF2-40B4-BE49-F238E27FC236}">
                  <a16:creationId xmlns:a16="http://schemas.microsoft.com/office/drawing/2014/main" id="{DD7027F0-75B4-4319-A42F-8E9345C3DDB7}"/>
                </a:ext>
              </a:extLst>
            </p:cNvPr>
            <p:cNvSpPr txBox="1"/>
            <p:nvPr/>
          </p:nvSpPr>
          <p:spPr>
            <a:xfrm>
              <a:off x="5692140" y="1284338"/>
              <a:ext cx="3002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Enables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auto-</a:t>
              </a:r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apply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. </a:t>
              </a:r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Can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be </a:t>
              </a:r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costly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in </a:t>
              </a:r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some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operations.</a:t>
              </a:r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3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6" name="Bild 5" descr="Linjepil: medsols böj med hel fyllning">
            <a:extLst>
              <a:ext uri="{FF2B5EF4-FFF2-40B4-BE49-F238E27FC236}">
                <a16:creationId xmlns:a16="http://schemas.microsoft.com/office/drawing/2014/main" id="{D5A42B0B-391D-452D-AEC7-D49B1A87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5576">
            <a:off x="1280162" y="3225927"/>
            <a:ext cx="914400" cy="914400"/>
          </a:xfrm>
          <a:prstGeom prst="rect">
            <a:avLst/>
          </a:prstGeom>
        </p:spPr>
      </p:pic>
      <p:pic>
        <p:nvPicPr>
          <p:cNvPr id="7" name="Bild 6" descr="Linjepil: medsols böj med hel fyllning">
            <a:extLst>
              <a:ext uri="{FF2B5EF4-FFF2-40B4-BE49-F238E27FC236}">
                <a16:creationId xmlns:a16="http://schemas.microsoft.com/office/drawing/2014/main" id="{92B03C97-8781-450A-BC8C-B9FDEE834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911487">
            <a:off x="4846321" y="3337132"/>
            <a:ext cx="914400" cy="914400"/>
          </a:xfrm>
          <a:prstGeom prst="rect">
            <a:avLst/>
          </a:prstGeom>
        </p:spPr>
      </p:pic>
      <p:pic>
        <p:nvPicPr>
          <p:cNvPr id="8" name="Bild 7" descr="Linjepil: medsols böj med hel fyllning">
            <a:extLst>
              <a:ext uri="{FF2B5EF4-FFF2-40B4-BE49-F238E27FC236}">
                <a16:creationId xmlns:a16="http://schemas.microsoft.com/office/drawing/2014/main" id="{7E653EEF-3839-4C84-BE13-11C25115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26593">
            <a:off x="3140347" y="4982790"/>
            <a:ext cx="914400" cy="914400"/>
          </a:xfrm>
          <a:prstGeom prst="rect">
            <a:avLst/>
          </a:prstGeom>
        </p:spPr>
      </p:pic>
      <p:pic>
        <p:nvPicPr>
          <p:cNvPr id="9" name="Bild 8" descr="Linjepil: medsols böj med hel fyllning">
            <a:extLst>
              <a:ext uri="{FF2B5EF4-FFF2-40B4-BE49-F238E27FC236}">
                <a16:creationId xmlns:a16="http://schemas.microsoft.com/office/drawing/2014/main" id="{149ABA2E-7A29-421B-9468-426B2BB5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037561">
            <a:off x="3406141" y="1609424"/>
            <a:ext cx="914400" cy="914400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458022" y="3246496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900080" y="586460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Rotate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8" name="Bild 7" descr="Linjepil: medsols böj med hel fyllning">
            <a:extLst>
              <a:ext uri="{FF2B5EF4-FFF2-40B4-BE49-F238E27FC236}">
                <a16:creationId xmlns:a16="http://schemas.microsoft.com/office/drawing/2014/main" id="{7E653EEF-3839-4C84-BE13-11C25115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26593">
            <a:off x="3108960" y="3525955"/>
            <a:ext cx="914400" cy="914400"/>
          </a:xfrm>
          <a:prstGeom prst="rect">
            <a:avLst/>
          </a:prstGeom>
        </p:spPr>
      </p:pic>
      <p:pic>
        <p:nvPicPr>
          <p:cNvPr id="9" name="Bild 8" descr="Linjepil: medsols böj med hel fyllning">
            <a:extLst>
              <a:ext uri="{FF2B5EF4-FFF2-40B4-BE49-F238E27FC236}">
                <a16:creationId xmlns:a16="http://schemas.microsoft.com/office/drawing/2014/main" id="{149ABA2E-7A29-421B-9468-426B2BB5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079837">
            <a:off x="3173150" y="2777631"/>
            <a:ext cx="914400" cy="914400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458022" y="3246496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900080" y="586460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Roll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Rektangel: fasad 2">
            <a:extLst>
              <a:ext uri="{FF2B5EF4-FFF2-40B4-BE49-F238E27FC236}">
                <a16:creationId xmlns:a16="http://schemas.microsoft.com/office/drawing/2014/main" id="{5B811B39-B288-449C-844A-0825067067AB}"/>
              </a:ext>
            </a:extLst>
          </p:cNvPr>
          <p:cNvSpPr/>
          <p:nvPr/>
        </p:nvSpPr>
        <p:spPr>
          <a:xfrm>
            <a:off x="7184345" y="5405115"/>
            <a:ext cx="1218556" cy="5041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Shift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7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671382" y="3448487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3275856" y="589797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Pan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6" name="Bild 5" descr="Högerpil med hel fyllning">
            <a:extLst>
              <a:ext uri="{FF2B5EF4-FFF2-40B4-BE49-F238E27FC236}">
                <a16:creationId xmlns:a16="http://schemas.microsoft.com/office/drawing/2014/main" id="{F11CB30B-9917-41BF-9893-D9E4B051F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6151" y="3337133"/>
            <a:ext cx="914400" cy="914400"/>
          </a:xfrm>
          <a:prstGeom prst="rect">
            <a:avLst/>
          </a:prstGeom>
        </p:spPr>
      </p:pic>
      <p:pic>
        <p:nvPicPr>
          <p:cNvPr id="10" name="Bild 9" descr="Nedpil med hel fyllning">
            <a:extLst>
              <a:ext uri="{FF2B5EF4-FFF2-40B4-BE49-F238E27FC236}">
                <a16:creationId xmlns:a16="http://schemas.microsoft.com/office/drawing/2014/main" id="{FF92F3ED-564B-4FE8-8F77-802915223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5032" y="4564757"/>
            <a:ext cx="914400" cy="914400"/>
          </a:xfrm>
          <a:prstGeom prst="rect">
            <a:avLst/>
          </a:prstGeom>
        </p:spPr>
      </p:pic>
      <p:pic>
        <p:nvPicPr>
          <p:cNvPr id="19" name="Bild 18" descr="Uppil med hel fyllning">
            <a:extLst>
              <a:ext uri="{FF2B5EF4-FFF2-40B4-BE49-F238E27FC236}">
                <a16:creationId xmlns:a16="http://schemas.microsoft.com/office/drawing/2014/main" id="{496267CB-F3D6-46AF-B232-4BE6C251F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5032" y="2019387"/>
            <a:ext cx="914400" cy="914400"/>
          </a:xfrm>
          <a:prstGeom prst="rect">
            <a:avLst/>
          </a:prstGeom>
        </p:spPr>
      </p:pic>
      <p:pic>
        <p:nvPicPr>
          <p:cNvPr id="21" name="Bild 20" descr="Linjepil: rak med hel fyllning">
            <a:extLst>
              <a:ext uri="{FF2B5EF4-FFF2-40B4-BE49-F238E27FC236}">
                <a16:creationId xmlns:a16="http://schemas.microsoft.com/office/drawing/2014/main" id="{51FE3DD2-A9FD-4E95-878D-E1EF3B7FE2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7453" y="33289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0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904189" y="3349427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642853" y="5897977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Zoom in / Zoom </a:t>
            </a:r>
            <a:r>
              <a:rPr lang="sv-SE" dirty="0" err="1">
                <a:latin typeface="Bahnschrift" panose="020B0502040204020203" pitchFamily="34" charset="0"/>
              </a:rPr>
              <a:t>out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8" name="Bild 7" descr="Pil: rak med hel fyllning">
            <a:extLst>
              <a:ext uri="{FF2B5EF4-FFF2-40B4-BE49-F238E27FC236}">
                <a16:creationId xmlns:a16="http://schemas.microsoft.com/office/drawing/2014/main" id="{95117C97-29EE-489B-935D-899637504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275856" y="2133643"/>
            <a:ext cx="914400" cy="914400"/>
          </a:xfrm>
          <a:prstGeom prst="rect">
            <a:avLst/>
          </a:prstGeom>
        </p:spPr>
      </p:pic>
      <p:pic>
        <p:nvPicPr>
          <p:cNvPr id="20" name="Bild 19" descr="Pil: rak med hel fyllning">
            <a:extLst>
              <a:ext uri="{FF2B5EF4-FFF2-40B4-BE49-F238E27FC236}">
                <a16:creationId xmlns:a16="http://schemas.microsoft.com/office/drawing/2014/main" id="{FA094B30-49AA-4F6A-9C2C-8D091A9C7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822094" y="3680837"/>
            <a:ext cx="1821924" cy="18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9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552316" y="0"/>
            <a:ext cx="359168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856638-337F-40D5-8623-B68DA315E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051" y="640081"/>
            <a:ext cx="2532887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800" dirty="0"/>
              <a:t>Starting ParaView on Aurora</a:t>
            </a:r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637ED185-C76A-49CE-B04D-1433BC11B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 r="22761" b="-1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5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960E955-46CF-4CDE-B367-2D15F61E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74A3699-8D71-4E2D-8F6B-E7C18930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2" y="1850417"/>
            <a:ext cx="4058216" cy="4163006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1FAD6607-F6A3-4F23-BB9C-22D9701CB76C}"/>
              </a:ext>
            </a:extLst>
          </p:cNvPr>
          <p:cNvSpPr txBox="1"/>
          <p:nvPr/>
        </p:nvSpPr>
        <p:spPr>
          <a:xfrm>
            <a:off x="5265420" y="1803454"/>
            <a:ext cx="300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All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ParaView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have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properties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property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inspector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For the Cylinder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 resolution,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height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radius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capping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960E955-46CF-4CDE-B367-2D15F61E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39EE76E-A7B6-4512-BE68-B3789249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2451078"/>
            <a:ext cx="3171599" cy="2151889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3FE8481-7C8B-4DA8-BA5C-F296DFA3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31" y="2038962"/>
            <a:ext cx="4895669" cy="3080554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61A3BD9A-B595-4A99-808D-A809F4524991}"/>
              </a:ext>
            </a:extLst>
          </p:cNvPr>
          <p:cNvSpPr txBox="1"/>
          <p:nvPr/>
        </p:nvSpPr>
        <p:spPr>
          <a:xfrm>
            <a:off x="461010" y="5119516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Don’t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forget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press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after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auto-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Color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7521F74-6A43-46BF-8CD9-A32FA148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88" y="2931466"/>
            <a:ext cx="2960297" cy="243237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01403C48-D544-4603-AC5E-EC62A588B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04"/>
          <a:stretch/>
        </p:blipFill>
        <p:spPr>
          <a:xfrm>
            <a:off x="492188" y="1941135"/>
            <a:ext cx="2960297" cy="826198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3DE7EBCF-F4D2-4BA8-8EFC-D5A90A985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215" y="1941135"/>
            <a:ext cx="4908785" cy="310981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471196" y="5569544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All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given colors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either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solid or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vectors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1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Material </a:t>
            </a:r>
            <a:r>
              <a:rPr lang="sv-SE" dirty="0" err="1"/>
              <a:t>properties</a:t>
            </a:r>
            <a:endParaRPr lang="en-US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555016" y="1843364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also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given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opacity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specular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properties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A7083038-4AB4-4364-B919-F399D3332E43}"/>
              </a:ext>
            </a:extLst>
          </p:cNvPr>
          <p:cNvSpPr txBox="1"/>
          <p:nvPr/>
        </p:nvSpPr>
        <p:spPr>
          <a:xfrm>
            <a:off x="555016" y="4320224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Specular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controls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shiny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5E386EB-7683-4695-983D-0E95B8547E94}"/>
              </a:ext>
            </a:extLst>
          </p:cNvPr>
          <p:cNvSpPr txBox="1"/>
          <p:nvPr/>
        </p:nvSpPr>
        <p:spPr>
          <a:xfrm>
            <a:off x="555016" y="5333684"/>
            <a:ext cx="30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Opacity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controls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transparency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an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useful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show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outlines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AF2A075-719E-4020-99F4-1930AA633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49" y="1967492"/>
            <a:ext cx="4994751" cy="3151024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BDEC7209-40FB-4812-B34F-C63F524D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00003"/>
            <a:ext cx="3143689" cy="1086002"/>
          </a:xfrm>
          <a:prstGeom prst="rect">
            <a:avLst/>
          </a:prstGeom>
        </p:spPr>
      </p:pic>
      <p:cxnSp>
        <p:nvCxnSpPr>
          <p:cNvPr id="16" name="Koppling: vinklad 15">
            <a:extLst>
              <a:ext uri="{FF2B5EF4-FFF2-40B4-BE49-F238E27FC236}">
                <a16:creationId xmlns:a16="http://schemas.microsoft.com/office/drawing/2014/main" id="{E6ECCABB-2AE6-48DF-820F-AE806BC7B450}"/>
              </a:ext>
            </a:extLst>
          </p:cNvPr>
          <p:cNvCxnSpPr>
            <a:cxnSpLocks/>
            <a:endCxn id="19" idx="15"/>
          </p:cNvCxnSpPr>
          <p:nvPr/>
        </p:nvCxnSpPr>
        <p:spPr>
          <a:xfrm flipV="1">
            <a:off x="3474720" y="3604260"/>
            <a:ext cx="3474720" cy="327660"/>
          </a:xfrm>
          <a:prstGeom prst="bentConnector3">
            <a:avLst>
              <a:gd name="adj1" fmla="val 6865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ihandsfigur: Form 18">
            <a:extLst>
              <a:ext uri="{FF2B5EF4-FFF2-40B4-BE49-F238E27FC236}">
                <a16:creationId xmlns:a16="http://schemas.microsoft.com/office/drawing/2014/main" id="{EE893F4C-3EA4-45B5-9E30-FC5410598D08}"/>
              </a:ext>
            </a:extLst>
          </p:cNvPr>
          <p:cNvSpPr/>
          <p:nvPr/>
        </p:nvSpPr>
        <p:spPr>
          <a:xfrm>
            <a:off x="6087992" y="3139440"/>
            <a:ext cx="1684846" cy="716280"/>
          </a:xfrm>
          <a:custGeom>
            <a:avLst/>
            <a:gdLst>
              <a:gd name="connsiteX0" fmla="*/ 503308 w 1684846"/>
              <a:gd name="connsiteY0" fmla="*/ 53340 h 716280"/>
              <a:gd name="connsiteX1" fmla="*/ 389008 w 1684846"/>
              <a:gd name="connsiteY1" fmla="*/ 30480 h 716280"/>
              <a:gd name="connsiteX2" fmla="*/ 305188 w 1684846"/>
              <a:gd name="connsiteY2" fmla="*/ 22860 h 716280"/>
              <a:gd name="connsiteX3" fmla="*/ 190888 w 1684846"/>
              <a:gd name="connsiteY3" fmla="*/ 7620 h 716280"/>
              <a:gd name="connsiteX4" fmla="*/ 76588 w 1684846"/>
              <a:gd name="connsiteY4" fmla="*/ 0 h 716280"/>
              <a:gd name="connsiteX5" fmla="*/ 8008 w 1684846"/>
              <a:gd name="connsiteY5" fmla="*/ 15240 h 716280"/>
              <a:gd name="connsiteX6" fmla="*/ 388 w 1684846"/>
              <a:gd name="connsiteY6" fmla="*/ 53340 h 716280"/>
              <a:gd name="connsiteX7" fmla="*/ 15628 w 1684846"/>
              <a:gd name="connsiteY7" fmla="*/ 121920 h 716280"/>
              <a:gd name="connsiteX8" fmla="*/ 53728 w 1684846"/>
              <a:gd name="connsiteY8" fmla="*/ 167640 h 716280"/>
              <a:gd name="connsiteX9" fmla="*/ 145168 w 1684846"/>
              <a:gd name="connsiteY9" fmla="*/ 236220 h 716280"/>
              <a:gd name="connsiteX10" fmla="*/ 251848 w 1684846"/>
              <a:gd name="connsiteY10" fmla="*/ 274320 h 716280"/>
              <a:gd name="connsiteX11" fmla="*/ 396628 w 1684846"/>
              <a:gd name="connsiteY11" fmla="*/ 320040 h 716280"/>
              <a:gd name="connsiteX12" fmla="*/ 549028 w 1684846"/>
              <a:gd name="connsiteY12" fmla="*/ 381000 h 716280"/>
              <a:gd name="connsiteX13" fmla="*/ 640468 w 1684846"/>
              <a:gd name="connsiteY13" fmla="*/ 411480 h 716280"/>
              <a:gd name="connsiteX14" fmla="*/ 724288 w 1684846"/>
              <a:gd name="connsiteY14" fmla="*/ 441960 h 716280"/>
              <a:gd name="connsiteX15" fmla="*/ 861448 w 1684846"/>
              <a:gd name="connsiteY15" fmla="*/ 464820 h 716280"/>
              <a:gd name="connsiteX16" fmla="*/ 990988 w 1684846"/>
              <a:gd name="connsiteY16" fmla="*/ 510540 h 716280"/>
              <a:gd name="connsiteX17" fmla="*/ 1051948 w 1684846"/>
              <a:gd name="connsiteY17" fmla="*/ 533400 h 716280"/>
              <a:gd name="connsiteX18" fmla="*/ 1135768 w 1684846"/>
              <a:gd name="connsiteY18" fmla="*/ 579120 h 716280"/>
              <a:gd name="connsiteX19" fmla="*/ 1189108 w 1684846"/>
              <a:gd name="connsiteY19" fmla="*/ 601980 h 716280"/>
              <a:gd name="connsiteX20" fmla="*/ 1257688 w 1684846"/>
              <a:gd name="connsiteY20" fmla="*/ 624840 h 716280"/>
              <a:gd name="connsiteX21" fmla="*/ 1349128 w 1684846"/>
              <a:gd name="connsiteY21" fmla="*/ 655320 h 716280"/>
              <a:gd name="connsiteX22" fmla="*/ 1448188 w 1684846"/>
              <a:gd name="connsiteY22" fmla="*/ 685800 h 716280"/>
              <a:gd name="connsiteX23" fmla="*/ 1562488 w 1684846"/>
              <a:gd name="connsiteY23" fmla="*/ 701040 h 716280"/>
              <a:gd name="connsiteX24" fmla="*/ 1623448 w 1684846"/>
              <a:gd name="connsiteY24" fmla="*/ 716280 h 716280"/>
              <a:gd name="connsiteX25" fmla="*/ 1676788 w 1684846"/>
              <a:gd name="connsiteY25" fmla="*/ 685800 h 716280"/>
              <a:gd name="connsiteX26" fmla="*/ 1684408 w 1684846"/>
              <a:gd name="connsiteY26" fmla="*/ 647700 h 716280"/>
              <a:gd name="connsiteX27" fmla="*/ 1653928 w 1684846"/>
              <a:gd name="connsiteY27" fmla="*/ 556260 h 716280"/>
              <a:gd name="connsiteX28" fmla="*/ 1631068 w 1684846"/>
              <a:gd name="connsiteY28" fmla="*/ 533400 h 716280"/>
              <a:gd name="connsiteX29" fmla="*/ 1592968 w 1684846"/>
              <a:gd name="connsiteY29" fmla="*/ 487680 h 716280"/>
              <a:gd name="connsiteX30" fmla="*/ 1532008 w 1684846"/>
              <a:gd name="connsiteY30" fmla="*/ 457200 h 716280"/>
              <a:gd name="connsiteX31" fmla="*/ 1402468 w 1684846"/>
              <a:gd name="connsiteY31" fmla="*/ 403860 h 716280"/>
              <a:gd name="connsiteX32" fmla="*/ 1280548 w 1684846"/>
              <a:gd name="connsiteY32" fmla="*/ 365760 h 716280"/>
              <a:gd name="connsiteX33" fmla="*/ 1128148 w 1684846"/>
              <a:gd name="connsiteY33" fmla="*/ 335280 h 716280"/>
              <a:gd name="connsiteX34" fmla="*/ 1029088 w 1684846"/>
              <a:gd name="connsiteY34" fmla="*/ 297180 h 716280"/>
              <a:gd name="connsiteX35" fmla="*/ 899548 w 1684846"/>
              <a:gd name="connsiteY35" fmla="*/ 228600 h 716280"/>
              <a:gd name="connsiteX36" fmla="*/ 808108 w 1684846"/>
              <a:gd name="connsiteY36" fmla="*/ 190500 h 716280"/>
              <a:gd name="connsiteX37" fmla="*/ 770008 w 1684846"/>
              <a:gd name="connsiteY37" fmla="*/ 167640 h 716280"/>
              <a:gd name="connsiteX38" fmla="*/ 731908 w 1684846"/>
              <a:gd name="connsiteY38" fmla="*/ 152400 h 716280"/>
              <a:gd name="connsiteX39" fmla="*/ 655708 w 1684846"/>
              <a:gd name="connsiteY39" fmla="*/ 114300 h 716280"/>
              <a:gd name="connsiteX40" fmla="*/ 503308 w 1684846"/>
              <a:gd name="connsiteY40" fmla="*/ 5334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84846" h="716280">
                <a:moveTo>
                  <a:pt x="503308" y="53340"/>
                </a:moveTo>
                <a:cubicBezTo>
                  <a:pt x="458858" y="39370"/>
                  <a:pt x="427703" y="33998"/>
                  <a:pt x="389008" y="30480"/>
                </a:cubicBezTo>
                <a:cubicBezTo>
                  <a:pt x="361068" y="27940"/>
                  <a:pt x="333058" y="26076"/>
                  <a:pt x="305188" y="22860"/>
                </a:cubicBezTo>
                <a:cubicBezTo>
                  <a:pt x="267004" y="18454"/>
                  <a:pt x="229134" y="11445"/>
                  <a:pt x="190888" y="7620"/>
                </a:cubicBezTo>
                <a:cubicBezTo>
                  <a:pt x="152893" y="3820"/>
                  <a:pt x="114688" y="2540"/>
                  <a:pt x="76588" y="0"/>
                </a:cubicBezTo>
                <a:cubicBezTo>
                  <a:pt x="53728" y="5080"/>
                  <a:pt x="27192" y="1811"/>
                  <a:pt x="8008" y="15240"/>
                </a:cubicBezTo>
                <a:cubicBezTo>
                  <a:pt x="-2602" y="22667"/>
                  <a:pt x="388" y="40388"/>
                  <a:pt x="388" y="53340"/>
                </a:cubicBezTo>
                <a:cubicBezTo>
                  <a:pt x="388" y="57489"/>
                  <a:pt x="7770" y="110133"/>
                  <a:pt x="15628" y="121920"/>
                </a:cubicBezTo>
                <a:cubicBezTo>
                  <a:pt x="26632" y="138426"/>
                  <a:pt x="40457" y="152895"/>
                  <a:pt x="53728" y="167640"/>
                </a:cubicBezTo>
                <a:cubicBezTo>
                  <a:pt x="85322" y="202745"/>
                  <a:pt x="98423" y="211050"/>
                  <a:pt x="145168" y="236220"/>
                </a:cubicBezTo>
                <a:cubicBezTo>
                  <a:pt x="165952" y="247411"/>
                  <a:pt x="240211" y="270033"/>
                  <a:pt x="251848" y="274320"/>
                </a:cubicBezTo>
                <a:cubicBezTo>
                  <a:pt x="370946" y="318198"/>
                  <a:pt x="283233" y="294841"/>
                  <a:pt x="396628" y="320040"/>
                </a:cubicBezTo>
                <a:cubicBezTo>
                  <a:pt x="457145" y="360384"/>
                  <a:pt x="413069" y="333710"/>
                  <a:pt x="549028" y="381000"/>
                </a:cubicBezTo>
                <a:cubicBezTo>
                  <a:pt x="579373" y="391555"/>
                  <a:pt x="610171" y="400787"/>
                  <a:pt x="640468" y="411480"/>
                </a:cubicBezTo>
                <a:cubicBezTo>
                  <a:pt x="668503" y="421375"/>
                  <a:pt x="694963" y="437072"/>
                  <a:pt x="724288" y="441960"/>
                </a:cubicBezTo>
                <a:cubicBezTo>
                  <a:pt x="770008" y="449580"/>
                  <a:pt x="816236" y="454611"/>
                  <a:pt x="861448" y="464820"/>
                </a:cubicBezTo>
                <a:cubicBezTo>
                  <a:pt x="1005715" y="497397"/>
                  <a:pt x="918313" y="480259"/>
                  <a:pt x="990988" y="510540"/>
                </a:cubicBezTo>
                <a:cubicBezTo>
                  <a:pt x="1011020" y="518887"/>
                  <a:pt x="1032001" y="524851"/>
                  <a:pt x="1051948" y="533400"/>
                </a:cubicBezTo>
                <a:cubicBezTo>
                  <a:pt x="1136845" y="569785"/>
                  <a:pt x="1060518" y="541495"/>
                  <a:pt x="1135768" y="579120"/>
                </a:cubicBezTo>
                <a:cubicBezTo>
                  <a:pt x="1153070" y="587771"/>
                  <a:pt x="1170996" y="595188"/>
                  <a:pt x="1189108" y="601980"/>
                </a:cubicBezTo>
                <a:cubicBezTo>
                  <a:pt x="1211670" y="610441"/>
                  <a:pt x="1234965" y="616820"/>
                  <a:pt x="1257688" y="624840"/>
                </a:cubicBezTo>
                <a:cubicBezTo>
                  <a:pt x="1435083" y="687450"/>
                  <a:pt x="1246138" y="625029"/>
                  <a:pt x="1349128" y="655320"/>
                </a:cubicBezTo>
                <a:cubicBezTo>
                  <a:pt x="1382272" y="665068"/>
                  <a:pt x="1413812" y="682362"/>
                  <a:pt x="1448188" y="685800"/>
                </a:cubicBezTo>
                <a:cubicBezTo>
                  <a:pt x="1507998" y="691781"/>
                  <a:pt x="1514211" y="689899"/>
                  <a:pt x="1562488" y="701040"/>
                </a:cubicBezTo>
                <a:cubicBezTo>
                  <a:pt x="1582897" y="705750"/>
                  <a:pt x="1623448" y="716280"/>
                  <a:pt x="1623448" y="716280"/>
                </a:cubicBezTo>
                <a:cubicBezTo>
                  <a:pt x="1641228" y="706120"/>
                  <a:pt x="1663183" y="701106"/>
                  <a:pt x="1676788" y="685800"/>
                </a:cubicBezTo>
                <a:cubicBezTo>
                  <a:pt x="1685393" y="676120"/>
                  <a:pt x="1685401" y="660613"/>
                  <a:pt x="1684408" y="647700"/>
                </a:cubicBezTo>
                <a:cubicBezTo>
                  <a:pt x="1682722" y="625776"/>
                  <a:pt x="1669691" y="578328"/>
                  <a:pt x="1653928" y="556260"/>
                </a:cubicBezTo>
                <a:cubicBezTo>
                  <a:pt x="1647664" y="547491"/>
                  <a:pt x="1638227" y="541454"/>
                  <a:pt x="1631068" y="533400"/>
                </a:cubicBezTo>
                <a:cubicBezTo>
                  <a:pt x="1617888" y="518573"/>
                  <a:pt x="1608692" y="499775"/>
                  <a:pt x="1592968" y="487680"/>
                </a:cubicBezTo>
                <a:cubicBezTo>
                  <a:pt x="1574961" y="473828"/>
                  <a:pt x="1552803" y="466350"/>
                  <a:pt x="1532008" y="457200"/>
                </a:cubicBezTo>
                <a:cubicBezTo>
                  <a:pt x="1489265" y="438393"/>
                  <a:pt x="1444235" y="424744"/>
                  <a:pt x="1402468" y="403860"/>
                </a:cubicBezTo>
                <a:cubicBezTo>
                  <a:pt x="1321357" y="363304"/>
                  <a:pt x="1392038" y="393632"/>
                  <a:pt x="1280548" y="365760"/>
                </a:cubicBezTo>
                <a:cubicBezTo>
                  <a:pt x="1146348" y="332210"/>
                  <a:pt x="1263030" y="348768"/>
                  <a:pt x="1128148" y="335280"/>
                </a:cubicBezTo>
                <a:cubicBezTo>
                  <a:pt x="1095128" y="322580"/>
                  <a:pt x="1060014" y="314361"/>
                  <a:pt x="1029088" y="297180"/>
                </a:cubicBezTo>
                <a:cubicBezTo>
                  <a:pt x="986641" y="273598"/>
                  <a:pt x="943943" y="248578"/>
                  <a:pt x="899548" y="228600"/>
                </a:cubicBezTo>
                <a:cubicBezTo>
                  <a:pt x="869436" y="215050"/>
                  <a:pt x="836422" y="207489"/>
                  <a:pt x="808108" y="190500"/>
                </a:cubicBezTo>
                <a:cubicBezTo>
                  <a:pt x="795408" y="182880"/>
                  <a:pt x="783255" y="174264"/>
                  <a:pt x="770008" y="167640"/>
                </a:cubicBezTo>
                <a:cubicBezTo>
                  <a:pt x="757774" y="161523"/>
                  <a:pt x="744303" y="158184"/>
                  <a:pt x="731908" y="152400"/>
                </a:cubicBezTo>
                <a:cubicBezTo>
                  <a:pt x="706174" y="140391"/>
                  <a:pt x="682213" y="124494"/>
                  <a:pt x="655708" y="114300"/>
                </a:cubicBezTo>
                <a:cubicBezTo>
                  <a:pt x="551347" y="74161"/>
                  <a:pt x="547758" y="67310"/>
                  <a:pt x="503308" y="5334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1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Axes</a:t>
            </a:r>
            <a:endParaRPr lang="en-US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555016" y="1843364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Axes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give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sense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3268B15-2394-4F7D-A01B-47EACC66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2456763" cy="291820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70C8D80-132B-43D8-86B0-9C80660B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42370"/>
            <a:ext cx="2916662" cy="52313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6F926213-1AC0-40B7-AD8F-9CBDC1F6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113" y="2083900"/>
            <a:ext cx="5151888" cy="32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B1BAC6-4075-496A-B238-540D43A2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Applying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filter</a:t>
            </a:r>
            <a:endParaRPr lang="en-US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92F20FB-DD62-4295-AF65-1B94D6819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1831975"/>
          </a:xfr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/>
              <a:t>Filters</a:t>
            </a:r>
            <a:r>
              <a:rPr lang="sv-SE" dirty="0"/>
              <a:t> / </a:t>
            </a:r>
            <a:r>
              <a:rPr lang="sv-SE" b="1" dirty="0" err="1"/>
              <a:t>Search</a:t>
            </a:r>
            <a:r>
              <a:rPr lang="sv-SE" b="1" dirty="0"/>
              <a:t>…</a:t>
            </a:r>
            <a:endParaRPr lang="sv-SE" dirty="0"/>
          </a:p>
          <a:p>
            <a:r>
              <a:rPr lang="sv-SE" dirty="0" err="1"/>
              <a:t>Type</a:t>
            </a:r>
            <a:r>
              <a:rPr lang="sv-SE" dirty="0"/>
              <a:t> ”</a:t>
            </a:r>
            <a:r>
              <a:rPr lang="sv-SE" dirty="0" err="1"/>
              <a:t>Shrink</a:t>
            </a:r>
            <a:r>
              <a:rPr lang="sv-SE" dirty="0"/>
              <a:t>” in the </a:t>
            </a:r>
            <a:r>
              <a:rPr lang="sv-SE" dirty="0" err="1"/>
              <a:t>search</a:t>
            </a:r>
            <a:r>
              <a:rPr lang="sv-SE" dirty="0"/>
              <a:t> box </a:t>
            </a:r>
          </a:p>
          <a:p>
            <a:r>
              <a:rPr lang="sv-SE" dirty="0"/>
              <a:t>Press </a:t>
            </a:r>
            <a:r>
              <a:rPr lang="sv-SE" b="1" dirty="0" err="1"/>
              <a:t>Enter</a:t>
            </a:r>
            <a:r>
              <a:rPr lang="sv-SE" b="1" dirty="0"/>
              <a:t> </a:t>
            </a:r>
            <a:r>
              <a:rPr lang="sv-SE" dirty="0"/>
              <a:t>or the </a:t>
            </a:r>
            <a:r>
              <a:rPr lang="sv-SE" dirty="0" err="1"/>
              <a:t>button</a:t>
            </a:r>
            <a:r>
              <a:rPr lang="sv-SE" dirty="0"/>
              <a:t> </a:t>
            </a:r>
            <a:r>
              <a:rPr lang="sv-SE" b="1" dirty="0" err="1"/>
              <a:t>Shrink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84387B7-1506-45B9-BD44-003A6AB6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6" y="3726180"/>
            <a:ext cx="3172268" cy="2657846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017161A4-8C5D-4300-AE02-27AD112E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12" y="1714307"/>
            <a:ext cx="1764028" cy="1414021"/>
          </a:xfrm>
          <a:prstGeom prst="rect">
            <a:avLst/>
          </a:prstGeom>
        </p:spPr>
      </p:pic>
      <p:sp>
        <p:nvSpPr>
          <p:cNvPr id="10" name="Platshållare för innehåll 3">
            <a:extLst>
              <a:ext uri="{FF2B5EF4-FFF2-40B4-BE49-F238E27FC236}">
                <a16:creationId xmlns:a16="http://schemas.microsoft.com/office/drawing/2014/main" id="{E0B660F9-66C9-4B7B-B892-DD5E4424E137}"/>
              </a:ext>
            </a:extLst>
          </p:cNvPr>
          <p:cNvSpPr txBox="1">
            <a:spLocks/>
          </p:cNvSpPr>
          <p:nvPr/>
        </p:nvSpPr>
        <p:spPr>
          <a:xfrm>
            <a:off x="4728212" y="3726180"/>
            <a:ext cx="38862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Edit filter </a:t>
            </a:r>
            <a:r>
              <a:rPr lang="sv-SE" dirty="0" err="1"/>
              <a:t>properties</a:t>
            </a:r>
            <a:endParaRPr lang="sv-SE" dirty="0"/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endParaRPr lang="en-US" dirty="0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F9C748D0-8A85-400A-ACB6-F27129A7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12" y="4919891"/>
            <a:ext cx="3982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6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B1BAC6-4075-496A-B238-540D43A2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Applying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filter</a:t>
            </a:r>
            <a:endParaRPr lang="en-US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4D9CB84-5007-4958-9506-AAAEE644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90" y="1261760"/>
            <a:ext cx="6773220" cy="433448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3A357D2F-AAD6-4256-AEFC-FEB2B61747D4}"/>
              </a:ext>
            </a:extLst>
          </p:cNvPr>
          <p:cNvSpPr txBox="1"/>
          <p:nvPr/>
        </p:nvSpPr>
        <p:spPr>
          <a:xfrm>
            <a:off x="1078710" y="5685814"/>
            <a:ext cx="486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Colors,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opacity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specular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properties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given for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each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separate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/ filter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42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70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41E8DE83-71AD-4FAD-9B15-D959A822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8" r="10527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sv-SE" sz="4200">
                <a:solidFill>
                  <a:schemeClr val="tx1"/>
                </a:solidFill>
              </a:rPr>
              <a:t>Exercise</a:t>
            </a:r>
            <a:endParaRPr lang="en-US" sz="4200">
              <a:solidFill>
                <a:schemeClr val="tx1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 fontScale="92500"/>
          </a:bodyPr>
          <a:lstStyle/>
          <a:p>
            <a:pPr algn="l"/>
            <a:r>
              <a:rPr lang="sv-SE" sz="1100">
                <a:solidFill>
                  <a:schemeClr val="tx1"/>
                </a:solidFill>
              </a:rPr>
              <a:t>Create a yellow sphere with a radius of 3.0 and a theta and phi resolution of 32. Make the sphere really shiny!</a:t>
            </a:r>
          </a:p>
          <a:p>
            <a:pPr algn="l"/>
            <a:r>
              <a:rPr lang="sv-SE" sz="1100">
                <a:solidFill>
                  <a:schemeClr val="tx1"/>
                </a:solidFill>
              </a:rPr>
              <a:t>Apply a shrink filter with a shrink factor of 0.8.</a:t>
            </a:r>
          </a:p>
          <a:p>
            <a:pPr algn="l"/>
            <a:r>
              <a:rPr lang="sv-SE" sz="1100">
                <a:solidFill>
                  <a:schemeClr val="tx1"/>
                </a:solidFill>
              </a:rPr>
              <a:t>Color the shrinked sphere green. It should also be shiny.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75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95BF0E1-5465-4B95-B3A9-27DF1BB8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6" y="3013560"/>
            <a:ext cx="1794847" cy="1987152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E77E8697-7513-4493-A76F-3060ABE603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43777" y="1783090"/>
            <a:ext cx="3256444" cy="800827"/>
          </a:xfrm>
        </p:spPr>
        <p:txBody>
          <a:bodyPr>
            <a:normAutofit/>
          </a:bodyPr>
          <a:lstStyle/>
          <a:p>
            <a:r>
              <a:rPr lang="sv-SE" dirty="0" err="1"/>
              <a:t>Reset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329137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Bildobjekt 3" descr="En bild som visar text, elektronik, visa&#10;&#10;Automatiskt genererad beskrivning">
            <a:extLst>
              <a:ext uri="{FF2B5EF4-FFF2-40B4-BE49-F238E27FC236}">
                <a16:creationId xmlns:a16="http://schemas.microsoft.com/office/drawing/2014/main" id="{3AF3FF1E-22E9-493C-AB3E-F1E887307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86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2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eading a book and drinking coffee on the table">
            <a:extLst>
              <a:ext uri="{FF2B5EF4-FFF2-40B4-BE49-F238E27FC236}">
                <a16:creationId xmlns:a16="http://schemas.microsoft.com/office/drawing/2014/main" id="{2187E97A-B3D1-4378-9F33-166A9880C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562" r="4436" b="-2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511" y="1200152"/>
            <a:ext cx="5172879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7000">
                <a:solidFill>
                  <a:srgbClr val="FFFFFF"/>
                </a:solidFill>
                <a:latin typeface="+mj-lt"/>
              </a:rPr>
              <a:t>Reading scalar data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348459B-46B0-429E-A07B-A74CB0702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472" y="1200152"/>
            <a:ext cx="211240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Bef>
                <a:spcPts val="1000"/>
              </a:spcBef>
            </a:pPr>
            <a:endParaRPr lang="en-US" sz="24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2" y="2286000"/>
            <a:ext cx="20574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36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scalar.csv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scalar.csv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5661660" y="1262678"/>
            <a:ext cx="314701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X32,Y32,Z32,S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-0.94,-1.00,-1.00,0.00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-0.87,-1.00,-1.00,0.00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-0.81,-1.00,-1.00,0.00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-0.74,-1.00,-1.00,0.00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-0.68,-1.00,-1.00,0.00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-0.61,-1.00,-1.00,0.00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-0.55,-1.00,-1.00,0.00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-0.48,-1.00,-1.00,0.00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-0.42,-1.00,-1.00,0.00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-0.35,-1.00,-1.00,0.00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-0.29,-1.00,-1.00,0.00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-0.23,-1.00,-1.00,0.00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-0.16,-1.00,-1.00,0.00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-0.10,-1.00,-1.00,0.00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-0.03,-1.00,-1.00,0.00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0.03,-1.00,-1.00,0.00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0.10,-1.00,-1.00,0.00</a:t>
            </a:r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8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62B1FD-3C31-491A-B971-18A432D1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Reading CSV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211F492-1BD2-4415-B7EE-81CEA1F4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14"/>
          <a:stretch/>
        </p:blipFill>
        <p:spPr>
          <a:xfrm>
            <a:off x="628650" y="1118026"/>
            <a:ext cx="2457450" cy="2991267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6017B780-BBBE-44D4-82E0-F300B605A344}"/>
              </a:ext>
            </a:extLst>
          </p:cNvPr>
          <p:cNvSpPr txBox="1"/>
          <p:nvPr/>
        </p:nvSpPr>
        <p:spPr>
          <a:xfrm>
            <a:off x="3869716" y="1118026"/>
            <a:ext cx="30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translate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into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something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ParaView.</a:t>
            </a: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Todo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TableToStructureGrid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filter.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F13EC8B-46C8-4F5D-BA01-CB2E78DC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4275072"/>
            <a:ext cx="3934374" cy="1914792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4564B98B-9872-4F63-BFB8-165E17AE7DC1}"/>
              </a:ext>
            </a:extLst>
          </p:cNvPr>
          <p:cNvSpPr txBox="1"/>
          <p:nvPr/>
        </p:nvSpPr>
        <p:spPr>
          <a:xfrm>
            <a:off x="1383032" y="4549392"/>
            <a:ext cx="300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Before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filter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define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structure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data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where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find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X, Y, Z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coordinates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files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5644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EBF1FE-7905-46F3-8043-C593E4A5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Visualising</a:t>
            </a:r>
            <a:r>
              <a:rPr lang="sv-SE" dirty="0"/>
              <a:t> </a:t>
            </a:r>
            <a:r>
              <a:rPr lang="sv-SE" dirty="0" err="1"/>
              <a:t>Scalar</a:t>
            </a:r>
            <a:r>
              <a:rPr lang="sv-SE" dirty="0"/>
              <a:t> data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CE060DA-E27C-47EA-962C-8EFE813D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64" y="1155319"/>
            <a:ext cx="2095792" cy="905001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3881E9BA-3A7A-4BD7-8DEE-DE71FF4AB9FC}"/>
              </a:ext>
            </a:extLst>
          </p:cNvPr>
          <p:cNvSpPr txBox="1"/>
          <p:nvPr/>
        </p:nvSpPr>
        <p:spPr>
          <a:xfrm>
            <a:off x="3070860" y="1053058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eye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display the data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view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CE548E-A309-4960-983D-5DF671A1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0" y="2537459"/>
            <a:ext cx="3347308" cy="3267483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D969634-E788-47EE-B5D1-1D7E929C9CC9}"/>
              </a:ext>
            </a:extLst>
          </p:cNvPr>
          <p:cNvSpPr txBox="1"/>
          <p:nvPr/>
        </p:nvSpPr>
        <p:spPr>
          <a:xfrm>
            <a:off x="628650" y="5850661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By default data is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shown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as an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outline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E96B01D-5CD4-4860-9163-38CFE5AC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03" y="2845729"/>
            <a:ext cx="3503817" cy="303129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73B0D446-E63E-4804-9235-4F957D49BD57}"/>
              </a:ext>
            </a:extLst>
          </p:cNvPr>
          <p:cNvSpPr txBox="1"/>
          <p:nvPr/>
        </p:nvSpPr>
        <p:spPr>
          <a:xfrm>
            <a:off x="4666952" y="1810894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Change the representation to Point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Gaussian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display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grid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096D4E0F-D67E-4F50-BC9E-9AF08089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89" y="3281128"/>
            <a:ext cx="3466932" cy="33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9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D6B628-B273-4DF7-BAD3-87C633D6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colors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EC816FB3-981F-4DCF-9ACC-6D051E0F764A}"/>
              </a:ext>
            </a:extLst>
          </p:cNvPr>
          <p:cNvSpPr txBox="1"/>
          <p:nvPr/>
        </p:nvSpPr>
        <p:spPr>
          <a:xfrm>
            <a:off x="628650" y="1210074"/>
            <a:ext cx="3743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The CSV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contained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 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column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To display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these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Coloring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section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: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0818E05-AC4E-46F8-BD00-DF16E38C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0074"/>
            <a:ext cx="3734321" cy="80021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FAEB737-603C-400A-8368-48173A29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82" y="3045637"/>
            <a:ext cx="5413078" cy="343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95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10074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done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folder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heart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208294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3512820" y="2683409"/>
            <a:ext cx="434340" cy="3999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A05C8D24-75AC-4145-85A4-E8827EAF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00" y="3285113"/>
            <a:ext cx="5913120" cy="3302058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4771502" y="2260240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map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038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463246-4062-4AD7-AB7A-4D2C6771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3E49A1D-4B52-4E69-BCD7-F2DCB92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13823"/>
            <a:ext cx="7696200" cy="48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6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10074"/>
            <a:ext cx="374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edited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Edit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208294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739140" y="2659380"/>
            <a:ext cx="163830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628650" y="4096660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map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DD7EBD1-40CB-4929-9616-87930109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57" y="0"/>
            <a:ext cx="2930093" cy="6858000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EC18E6D2-F68C-4804-9D1D-8DDE06A01BEC}"/>
              </a:ext>
            </a:extLst>
          </p:cNvPr>
          <p:cNvSpPr txBox="1"/>
          <p:nvPr/>
        </p:nvSpPr>
        <p:spPr>
          <a:xfrm>
            <a:off x="6084570" y="1807785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Transparency</a:t>
            </a:r>
            <a:r>
              <a:rPr lang="sv-SE" dirty="0">
                <a:latin typeface="Bahnschrift" panose="020B0502040204020203" pitchFamily="34" charset="0"/>
              </a:rPr>
              <a:t> transfer </a:t>
            </a:r>
            <a:r>
              <a:rPr lang="sv-SE" dirty="0" err="1">
                <a:latin typeface="Bahnschrift" panose="020B0502040204020203" pitchFamily="34" charset="0"/>
              </a:rPr>
              <a:t>function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F84E78E2-5758-4C7B-943D-F5F0CC84386F}"/>
              </a:ext>
            </a:extLst>
          </p:cNvPr>
          <p:cNvSpPr txBox="1"/>
          <p:nvPr/>
        </p:nvSpPr>
        <p:spPr>
          <a:xfrm>
            <a:off x="6084570" y="3188910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Color transfer </a:t>
            </a:r>
            <a:r>
              <a:rPr lang="sv-SE" dirty="0" err="1">
                <a:latin typeface="Bahnschrift" panose="020B0502040204020203" pitchFamily="34" charset="0"/>
              </a:rPr>
              <a:t>function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0C17E43-F4A7-41E6-B93D-6115C080B891}"/>
              </a:ext>
            </a:extLst>
          </p:cNvPr>
          <p:cNvSpPr/>
          <p:nvPr/>
        </p:nvSpPr>
        <p:spPr>
          <a:xfrm>
            <a:off x="5715000" y="1559848"/>
            <a:ext cx="2560320" cy="13205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2968D521-71A9-4031-877B-5A01432604E5}"/>
              </a:ext>
            </a:extLst>
          </p:cNvPr>
          <p:cNvSpPr/>
          <p:nvPr/>
        </p:nvSpPr>
        <p:spPr>
          <a:xfrm>
            <a:off x="5715000" y="2967469"/>
            <a:ext cx="2560320" cy="2214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73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the legend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02552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The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legend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19203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4114800" y="2665373"/>
            <a:ext cx="45720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2179747" y="4477083"/>
            <a:ext cx="2840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Setting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label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format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format strings 6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characters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wide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one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decimal in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fixed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format.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B2483B1-9F4D-4FD6-AC40-0D3575F0C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"/>
          <a:stretch/>
        </p:blipFill>
        <p:spPr>
          <a:xfrm>
            <a:off x="5319082" y="102870"/>
            <a:ext cx="3702676" cy="6652260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280BECBA-9184-42A8-AF67-3EA6F7209C64}"/>
              </a:ext>
            </a:extLst>
          </p:cNvPr>
          <p:cNvSpPr/>
          <p:nvPr/>
        </p:nvSpPr>
        <p:spPr>
          <a:xfrm>
            <a:off x="6240780" y="4448453"/>
            <a:ext cx="82296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F8243784-89FC-48A6-8DCB-5583B4C8090B}"/>
              </a:ext>
            </a:extLst>
          </p:cNvPr>
          <p:cNvSpPr/>
          <p:nvPr/>
        </p:nvSpPr>
        <p:spPr>
          <a:xfrm>
            <a:off x="6240780" y="5601791"/>
            <a:ext cx="82296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48E725E3-EC0B-42BB-8C32-7DBF989EE8F0}"/>
              </a:ext>
            </a:extLst>
          </p:cNvPr>
          <p:cNvSpPr/>
          <p:nvPr/>
        </p:nvSpPr>
        <p:spPr>
          <a:xfrm>
            <a:off x="8610600" y="102870"/>
            <a:ext cx="411158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FBF6402E-6E50-4E30-B9B3-3F4842E71807}"/>
              </a:ext>
            </a:extLst>
          </p:cNvPr>
          <p:cNvSpPr txBox="1"/>
          <p:nvPr/>
        </p:nvSpPr>
        <p:spPr>
          <a:xfrm>
            <a:off x="6461761" y="456912"/>
            <a:ext cx="255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gear</a:t>
            </a:r>
            <a:r>
              <a:rPr lang="sv-SE" dirty="0">
                <a:latin typeface="Bahnschrift" panose="020B0502040204020203" pitchFamily="34" charset="0"/>
              </a:rPr>
              <a:t> to show </a:t>
            </a:r>
            <a:r>
              <a:rPr lang="sv-SE" dirty="0" err="1">
                <a:latin typeface="Bahnschrift" panose="020B0502040204020203" pitchFamily="34" charset="0"/>
              </a:rPr>
              <a:t>advanced</a:t>
            </a:r>
            <a:r>
              <a:rPr lang="sv-SE" dirty="0">
                <a:latin typeface="Bahnschrift" panose="020B0502040204020203" pitchFamily="34" charset="0"/>
              </a:rPr>
              <a:t> options.</a:t>
            </a: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FFC94A46-CDDC-4659-A95D-A13E3E0F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09" y="3567325"/>
            <a:ext cx="147658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11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C19DE8DE-1DBE-47EF-80EB-A18787E03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158F5A1-089A-4382-9276-7D3D3254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>
                <a:solidFill>
                  <a:srgbClr val="FFFFFF"/>
                </a:solidFill>
                <a:latin typeface="+mj-lt"/>
              </a:rPr>
              <a:t>Using filters with scalar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E0C65C6-7123-49C0-9494-710A0C42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endParaRPr lang="en-US" sz="24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454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58D64C-16ED-4DFF-A854-2FE88E7F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>
                <a:solidFill>
                  <a:schemeClr val="bg1"/>
                </a:solidFill>
              </a:rPr>
              <a:t>ParaView from LUNARC On-</a:t>
            </a:r>
            <a:r>
              <a:rPr lang="sv-SE" dirty="0" err="1">
                <a:solidFill>
                  <a:schemeClr val="bg1"/>
                </a:solidFill>
              </a:rPr>
              <a:t>Demand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5CFB7F5-DA3B-449E-BB10-8B1934E0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0498"/>
            <a:ext cx="3543795" cy="3077004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F820E424-9B93-4036-A866-F5A9225CACDB}"/>
              </a:ext>
            </a:extLst>
          </p:cNvPr>
          <p:cNvSpPr txBox="1"/>
          <p:nvPr/>
        </p:nvSpPr>
        <p:spPr>
          <a:xfrm>
            <a:off x="4905683" y="2387126"/>
            <a:ext cx="321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Give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estimate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long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you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will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ParaView</a:t>
            </a:r>
          </a:p>
        </p:txBody>
      </p:sp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9502709-974A-435F-BA87-F939397F9508}"/>
              </a:ext>
            </a:extLst>
          </p:cNvPr>
          <p:cNvCxnSpPr>
            <a:cxnSpLocks/>
          </p:cNvCxnSpPr>
          <p:nvPr/>
        </p:nvCxnSpPr>
        <p:spPr>
          <a:xfrm flipH="1">
            <a:off x="4072586" y="2710292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ruta 6">
            <a:extLst>
              <a:ext uri="{FF2B5EF4-FFF2-40B4-BE49-F238E27FC236}">
                <a16:creationId xmlns:a16="http://schemas.microsoft.com/office/drawing/2014/main" id="{9C478B4E-CCC7-474D-BC90-0257FF4050E3}"/>
              </a:ext>
            </a:extLst>
          </p:cNvPr>
          <p:cNvSpPr txBox="1"/>
          <p:nvPr/>
        </p:nvSpPr>
        <p:spPr>
          <a:xfrm>
            <a:off x="781544" y="5156737"/>
            <a:ext cx="24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Start ParaView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here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0B010EE5-340D-424B-87CA-BAEF75CDB5E9}"/>
              </a:ext>
            </a:extLst>
          </p:cNvPr>
          <p:cNvCxnSpPr>
            <a:cxnSpLocks/>
          </p:cNvCxnSpPr>
          <p:nvPr/>
        </p:nvCxnSpPr>
        <p:spPr>
          <a:xfrm flipV="1">
            <a:off x="1132676" y="4194442"/>
            <a:ext cx="1" cy="1008789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ruta 10">
            <a:extLst>
              <a:ext uri="{FF2B5EF4-FFF2-40B4-BE49-F238E27FC236}">
                <a16:creationId xmlns:a16="http://schemas.microsoft.com/office/drawing/2014/main" id="{A32011EE-475F-419F-A82D-CD797BFA6872}"/>
              </a:ext>
            </a:extLst>
          </p:cNvPr>
          <p:cNvSpPr txBox="1"/>
          <p:nvPr/>
        </p:nvSpPr>
        <p:spPr>
          <a:xfrm>
            <a:off x="4905683" y="4194442"/>
            <a:ext cx="321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Shows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much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allocation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have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been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cxnSp>
        <p:nvCxnSpPr>
          <p:cNvPr id="12" name="Rak koppling 11">
            <a:extLst>
              <a:ext uri="{FF2B5EF4-FFF2-40B4-BE49-F238E27FC236}">
                <a16:creationId xmlns:a16="http://schemas.microsoft.com/office/drawing/2014/main" id="{77B2D135-9A49-47BC-9E0F-2211C5E087D9}"/>
              </a:ext>
            </a:extLst>
          </p:cNvPr>
          <p:cNvCxnSpPr>
            <a:cxnSpLocks/>
          </p:cNvCxnSpPr>
          <p:nvPr/>
        </p:nvCxnSpPr>
        <p:spPr>
          <a:xfrm flipH="1">
            <a:off x="3262343" y="4517608"/>
            <a:ext cx="1643341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947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2B1E134-ABA7-4E4E-A609-B512F12E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Common filters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C224BFE-B1BC-4C2D-B1E8-37159390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07" y="3338347"/>
            <a:ext cx="5951451" cy="65248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C6CF8D68-E44B-43F0-BDF6-30558C8518BD}"/>
              </a:ext>
            </a:extLst>
          </p:cNvPr>
          <p:cNvSpPr txBox="1"/>
          <p:nvPr/>
        </p:nvSpPr>
        <p:spPr>
          <a:xfrm>
            <a:off x="276998" y="4210383"/>
            <a:ext cx="219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Computes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new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based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existing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77E6134-EBA1-4509-8D74-1018F9064908}"/>
              </a:ext>
            </a:extLst>
          </p:cNvPr>
          <p:cNvSpPr txBox="1"/>
          <p:nvPr/>
        </p:nvSpPr>
        <p:spPr>
          <a:xfrm>
            <a:off x="564129" y="2009320"/>
            <a:ext cx="2125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surfaces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694DDD9-23F8-4888-A142-D55BC7FD4B56}"/>
              </a:ext>
            </a:extLst>
          </p:cNvPr>
          <p:cNvSpPr txBox="1"/>
          <p:nvPr/>
        </p:nvSpPr>
        <p:spPr>
          <a:xfrm>
            <a:off x="2059473" y="4210383"/>
            <a:ext cx="211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Clip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Clips the data at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certain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plane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78886905-4E3A-41C8-96D0-D30EFE22B257}"/>
              </a:ext>
            </a:extLst>
          </p:cNvPr>
          <p:cNvSpPr txBox="1"/>
          <p:nvPr/>
        </p:nvSpPr>
        <p:spPr>
          <a:xfrm>
            <a:off x="2595037" y="2009320"/>
            <a:ext cx="157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Slice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slice plane.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CD87C12B-6B42-4A5A-8FE3-EE9FA7CC38EE}"/>
              </a:ext>
            </a:extLst>
          </p:cNvPr>
          <p:cNvSpPr txBox="1"/>
          <p:nvPr/>
        </p:nvSpPr>
        <p:spPr>
          <a:xfrm>
            <a:off x="4068259" y="2028242"/>
            <a:ext cx="186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Threshold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Extracts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data for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certain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criteria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C0AE3D1D-2105-4254-B7BB-02A5EE97DFE5}"/>
              </a:ext>
            </a:extLst>
          </p:cNvPr>
          <p:cNvSpPr txBox="1"/>
          <p:nvPr/>
        </p:nvSpPr>
        <p:spPr>
          <a:xfrm>
            <a:off x="4197192" y="421019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Subset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Extracts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sub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grid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data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C8448516-921C-47EF-84C4-DF195ACBDBC9}"/>
              </a:ext>
            </a:extLst>
          </p:cNvPr>
          <p:cNvSpPr txBox="1"/>
          <p:nvPr/>
        </p:nvSpPr>
        <p:spPr>
          <a:xfrm>
            <a:off x="6039114" y="421019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tracer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Generate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at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8DB03ACD-FF4A-476E-A21D-886C51B30FDC}"/>
              </a:ext>
            </a:extLst>
          </p:cNvPr>
          <p:cNvSpPr txBox="1"/>
          <p:nvPr/>
        </p:nvSpPr>
        <p:spPr>
          <a:xfrm>
            <a:off x="5551909" y="2009320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Generate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at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5DCC015D-39E2-4DD6-9C5B-4671DE9A156D}"/>
              </a:ext>
            </a:extLst>
          </p:cNvPr>
          <p:cNvSpPr txBox="1"/>
          <p:nvPr/>
        </p:nvSpPr>
        <p:spPr>
          <a:xfrm>
            <a:off x="7005294" y="306750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Warp by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Warps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mesh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440EF175-ED31-4888-9D52-17C28EFACB16}"/>
              </a:ext>
            </a:extLst>
          </p:cNvPr>
          <p:cNvCxnSpPr>
            <a:stCxn id="6" idx="2"/>
          </p:cNvCxnSpPr>
          <p:nvPr/>
        </p:nvCxnSpPr>
        <p:spPr>
          <a:xfrm>
            <a:off x="1626906" y="2932650"/>
            <a:ext cx="217134" cy="4056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ECE4FE9C-818B-4BFD-87CB-50341A79F2D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222617" y="2655651"/>
            <a:ext cx="161568" cy="6826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koppling 19">
            <a:extLst>
              <a:ext uri="{FF2B5EF4-FFF2-40B4-BE49-F238E27FC236}">
                <a16:creationId xmlns:a16="http://schemas.microsoft.com/office/drawing/2014/main" id="{9AEB58D4-A496-4877-888B-7197B1C0CB83}"/>
              </a:ext>
            </a:extLst>
          </p:cNvPr>
          <p:cNvCxnSpPr>
            <a:cxnSpLocks/>
          </p:cNvCxnSpPr>
          <p:nvPr/>
        </p:nvCxnSpPr>
        <p:spPr>
          <a:xfrm flipV="1">
            <a:off x="2494991" y="3990834"/>
            <a:ext cx="194693" cy="2763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koppling 23">
            <a:extLst>
              <a:ext uri="{FF2B5EF4-FFF2-40B4-BE49-F238E27FC236}">
                <a16:creationId xmlns:a16="http://schemas.microsoft.com/office/drawing/2014/main" id="{C9D36738-A004-4CE8-B687-3AB54E53FB7A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305271" y="3990832"/>
            <a:ext cx="68794" cy="2195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koppling 27">
            <a:extLst>
              <a:ext uri="{FF2B5EF4-FFF2-40B4-BE49-F238E27FC236}">
                <a16:creationId xmlns:a16="http://schemas.microsoft.com/office/drawing/2014/main" id="{FE707112-5B65-45BE-8377-D98680EEE783}"/>
              </a:ext>
            </a:extLst>
          </p:cNvPr>
          <p:cNvCxnSpPr>
            <a:cxnSpLocks/>
          </p:cNvCxnSpPr>
          <p:nvPr/>
        </p:nvCxnSpPr>
        <p:spPr>
          <a:xfrm flipH="1">
            <a:off x="4587240" y="3893820"/>
            <a:ext cx="76184" cy="31637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koppling 32">
            <a:extLst>
              <a:ext uri="{FF2B5EF4-FFF2-40B4-BE49-F238E27FC236}">
                <a16:creationId xmlns:a16="http://schemas.microsoft.com/office/drawing/2014/main" id="{2841280F-DB26-4BD4-9349-F407ABFEAA8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873733" y="2942111"/>
            <a:ext cx="258122" cy="3962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k koppling 35">
            <a:extLst>
              <a:ext uri="{FF2B5EF4-FFF2-40B4-BE49-F238E27FC236}">
                <a16:creationId xmlns:a16="http://schemas.microsoft.com/office/drawing/2014/main" id="{962C5DC6-9C6A-4A1E-9744-7FCE958638A0}"/>
              </a:ext>
            </a:extLst>
          </p:cNvPr>
          <p:cNvCxnSpPr>
            <a:cxnSpLocks/>
          </p:cNvCxnSpPr>
          <p:nvPr/>
        </p:nvCxnSpPr>
        <p:spPr>
          <a:xfrm flipH="1">
            <a:off x="5318760" y="2942111"/>
            <a:ext cx="720355" cy="448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k koppling 38">
            <a:extLst>
              <a:ext uri="{FF2B5EF4-FFF2-40B4-BE49-F238E27FC236}">
                <a16:creationId xmlns:a16="http://schemas.microsoft.com/office/drawing/2014/main" id="{DB064BCC-0821-457A-8473-ECCA1121F1BC}"/>
              </a:ext>
            </a:extLst>
          </p:cNvPr>
          <p:cNvCxnSpPr>
            <a:cxnSpLocks/>
          </p:cNvCxnSpPr>
          <p:nvPr/>
        </p:nvCxnSpPr>
        <p:spPr>
          <a:xfrm flipH="1" flipV="1">
            <a:off x="5934041" y="3984678"/>
            <a:ext cx="429462" cy="2255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k koppling 41">
            <a:extLst>
              <a:ext uri="{FF2B5EF4-FFF2-40B4-BE49-F238E27FC236}">
                <a16:creationId xmlns:a16="http://schemas.microsoft.com/office/drawing/2014/main" id="{11BB4F4B-E911-43E9-950C-718073CA7B5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736080" y="3529167"/>
            <a:ext cx="269214" cy="1131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30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EAAE09-C12B-433D-972D-82613B2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Glyph</a:t>
            </a:r>
            <a:r>
              <a:rPr lang="sv-SE" dirty="0"/>
              <a:t> </a:t>
            </a:r>
            <a:r>
              <a:rPr lang="sv-SE" dirty="0" err="1"/>
              <a:t>cloud</a:t>
            </a:r>
            <a:endParaRPr lang="en-US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81E9AF4-6B25-4732-8120-BE0E31CD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436" y="1008414"/>
            <a:ext cx="1505086" cy="855833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14737AB9-27D1-4BBC-9E99-C7F368A811A6}"/>
              </a:ext>
            </a:extLst>
          </p:cNvPr>
          <p:cNvSpPr txBox="1"/>
          <p:nvPr/>
        </p:nvSpPr>
        <p:spPr>
          <a:xfrm>
            <a:off x="5165303" y="270829"/>
            <a:ext cx="294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turn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off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TableToStructuredGrid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0C3669F7-19A5-465E-90F1-DBE568BE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35" y="997541"/>
            <a:ext cx="1524207" cy="866706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C1F460DD-D37E-42B5-9566-19B7A8BB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2069061"/>
            <a:ext cx="5173980" cy="4788939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16C96CEB-E5C8-49F9-BFC1-4AFC6974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056088"/>
            <a:ext cx="390579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3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ettlebells on the floor">
            <a:extLst>
              <a:ext uri="{FF2B5EF4-FFF2-40B4-BE49-F238E27FC236}">
                <a16:creationId xmlns:a16="http://schemas.microsoft.com/office/drawing/2014/main" id="{9634C7FC-94BC-4984-80C5-BEBAC5C4C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r="-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Exercise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Play with the parameters to see how it affects the visualisation.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50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EAAE09-C12B-433D-972D-82613B2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Tresholding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97ADD7C-CAAF-430A-9903-1AB354D59162}"/>
              </a:ext>
            </a:extLst>
          </p:cNvPr>
          <p:cNvSpPr txBox="1"/>
          <p:nvPr/>
        </p:nvSpPr>
        <p:spPr>
          <a:xfrm>
            <a:off x="628650" y="1269063"/>
            <a:ext cx="2194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want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limit data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visualisation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following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pipeline</a:t>
            </a: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Delete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remote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existing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filters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B7CF976-43A1-4553-A864-7EE2EB1F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354" y="2103927"/>
            <a:ext cx="2067213" cy="1286054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69DA0D56-A92B-464D-8149-0E576BF6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138" y="1269063"/>
            <a:ext cx="3553321" cy="1200318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E784453F-4182-42FB-9EA5-B2AB8649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38" y="3235879"/>
            <a:ext cx="3719256" cy="2745822"/>
          </a:xfrm>
          <a:prstGeom prst="rect">
            <a:avLst/>
          </a:prstGeom>
        </p:spPr>
      </p:pic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069016AE-4CC6-4815-A9F6-80AB217B9CFC}"/>
              </a:ext>
            </a:extLst>
          </p:cNvPr>
          <p:cNvCxnSpPr>
            <a:cxnSpLocks/>
          </p:cNvCxnSpPr>
          <p:nvPr/>
        </p:nvCxnSpPr>
        <p:spPr>
          <a:xfrm flipH="1">
            <a:off x="4351020" y="2103927"/>
            <a:ext cx="888119" cy="9364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FD057177-E94F-49AD-833D-73F79FA7CFE8}"/>
              </a:ext>
            </a:extLst>
          </p:cNvPr>
          <p:cNvCxnSpPr>
            <a:cxnSpLocks/>
          </p:cNvCxnSpPr>
          <p:nvPr/>
        </p:nvCxnSpPr>
        <p:spPr>
          <a:xfrm>
            <a:off x="4076700" y="3235879"/>
            <a:ext cx="1162438" cy="8955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D3EA6AB-BA62-40B3-8250-D28EFF9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Thresholding</a:t>
            </a:r>
            <a:r>
              <a:rPr lang="sv-SE" dirty="0"/>
              <a:t> data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18D3616-F760-4AC2-B900-A535352D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71" y="994091"/>
            <a:ext cx="6034639" cy="55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3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8859AC0-1D22-4E07-A4DB-5D902BCB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</a:t>
            </a:r>
            <a:r>
              <a:rPr lang="sv-SE" dirty="0" err="1"/>
              <a:t>cutting</a:t>
            </a:r>
            <a:r>
              <a:rPr lang="sv-SE" dirty="0"/>
              <a:t> plane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EE539C3-5FFF-4CFF-AE23-8C40C25F0ADF}"/>
              </a:ext>
            </a:extLst>
          </p:cNvPr>
          <p:cNvSpPr txBox="1"/>
          <p:nvPr/>
        </p:nvSpPr>
        <p:spPr>
          <a:xfrm>
            <a:off x="681745" y="1227767"/>
            <a:ext cx="3123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Delete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all filters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except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TablesToStructuredGrid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Set the filter representation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Outline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7881A49-65AF-429E-873E-5BACABA7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3" y="2856239"/>
            <a:ext cx="1686160" cy="885949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71762B18-9DFD-4E84-AEC8-CF5E028FDF40}"/>
              </a:ext>
            </a:extLst>
          </p:cNvPr>
          <p:cNvSpPr txBox="1"/>
          <p:nvPr/>
        </p:nvSpPr>
        <p:spPr>
          <a:xfrm>
            <a:off x="681745" y="4005380"/>
            <a:ext cx="312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Slice filter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13B9537-414B-4E45-9AF7-C205CA2C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94" y="3944567"/>
            <a:ext cx="490957" cy="490957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AAE94A3E-93AD-405B-A15B-B9B98109B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036" y="1578078"/>
            <a:ext cx="3880721" cy="3784436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C6457479-574C-452D-BA79-CA36F28589CA}"/>
              </a:ext>
            </a:extLst>
          </p:cNvPr>
          <p:cNvSpPr txBox="1"/>
          <p:nvPr/>
        </p:nvSpPr>
        <p:spPr>
          <a:xfrm>
            <a:off x="681745" y="4673141"/>
            <a:ext cx="3123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view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shows a representation of the slice plane. </a:t>
            </a:r>
          </a:p>
        </p:txBody>
      </p:sp>
      <p:cxnSp>
        <p:nvCxnSpPr>
          <p:cNvPr id="14" name="Rak koppling 13">
            <a:extLst>
              <a:ext uri="{FF2B5EF4-FFF2-40B4-BE49-F238E27FC236}">
                <a16:creationId xmlns:a16="http://schemas.microsoft.com/office/drawing/2014/main" id="{7A185C7C-204B-4B56-A504-85C69A81E792}"/>
              </a:ext>
            </a:extLst>
          </p:cNvPr>
          <p:cNvCxnSpPr>
            <a:cxnSpLocks/>
          </p:cNvCxnSpPr>
          <p:nvPr/>
        </p:nvCxnSpPr>
        <p:spPr>
          <a:xfrm rot="120000" flipH="1">
            <a:off x="6959144" y="1227767"/>
            <a:ext cx="302963" cy="101398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ruta 15">
            <a:extLst>
              <a:ext uri="{FF2B5EF4-FFF2-40B4-BE49-F238E27FC236}">
                <a16:creationId xmlns:a16="http://schemas.microsoft.com/office/drawing/2014/main" id="{D29799FF-C571-4520-9DCD-C5FE7E1A2851}"/>
              </a:ext>
            </a:extLst>
          </p:cNvPr>
          <p:cNvSpPr txBox="1"/>
          <p:nvPr/>
        </p:nvSpPr>
        <p:spPr>
          <a:xfrm>
            <a:off x="6173061" y="812483"/>
            <a:ext cx="281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plane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along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normal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F319CEB8-A8FE-4171-BDB0-CA5005B5170B}"/>
              </a:ext>
            </a:extLst>
          </p:cNvPr>
          <p:cNvSpPr txBox="1"/>
          <p:nvPr/>
        </p:nvSpPr>
        <p:spPr>
          <a:xfrm>
            <a:off x="6547009" y="5618747"/>
            <a:ext cx="15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Rotate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plane</a:t>
            </a:r>
          </a:p>
        </p:txBody>
      </p:sp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F74E93B3-9137-40E8-9FE2-E03FACD74CB8}"/>
              </a:ext>
            </a:extLst>
          </p:cNvPr>
          <p:cNvCxnSpPr>
            <a:cxnSpLocks/>
          </p:cNvCxnSpPr>
          <p:nvPr/>
        </p:nvCxnSpPr>
        <p:spPr>
          <a:xfrm flipH="1" flipV="1">
            <a:off x="7110626" y="3810983"/>
            <a:ext cx="228171" cy="182422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00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8859AC0-1D22-4E07-A4DB-5D902BCB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</a:t>
            </a:r>
            <a:r>
              <a:rPr lang="sv-SE" dirty="0" err="1"/>
              <a:t>cutting</a:t>
            </a:r>
            <a:r>
              <a:rPr lang="sv-SE" dirty="0"/>
              <a:t> plane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EE539C3-5FFF-4CFF-AE23-8C40C25F0ADF}"/>
              </a:ext>
            </a:extLst>
          </p:cNvPr>
          <p:cNvSpPr txBox="1"/>
          <p:nvPr/>
        </p:nvSpPr>
        <p:spPr>
          <a:xfrm>
            <a:off x="4439634" y="2796996"/>
            <a:ext cx="1619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Manual plane parameters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A845D4A-1EF6-4EF9-B261-611D6824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2" y="2073784"/>
            <a:ext cx="3477110" cy="2915057"/>
          </a:xfrm>
          <a:prstGeom prst="rect">
            <a:avLst/>
          </a:prstGeom>
        </p:spPr>
      </p:pic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C8418896-1DE0-42F5-AA8F-C7137FBE826D}"/>
              </a:ext>
            </a:extLst>
          </p:cNvPr>
          <p:cNvCxnSpPr>
            <a:cxnSpLocks/>
          </p:cNvCxnSpPr>
          <p:nvPr/>
        </p:nvCxnSpPr>
        <p:spPr>
          <a:xfrm flipH="1">
            <a:off x="3606537" y="2981662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koppling 19">
            <a:extLst>
              <a:ext uri="{FF2B5EF4-FFF2-40B4-BE49-F238E27FC236}">
                <a16:creationId xmlns:a16="http://schemas.microsoft.com/office/drawing/2014/main" id="{CBF6A434-F6F1-4482-A2E9-BD4EA4315B40}"/>
              </a:ext>
            </a:extLst>
          </p:cNvPr>
          <p:cNvCxnSpPr>
            <a:cxnSpLocks/>
          </p:cNvCxnSpPr>
          <p:nvPr/>
        </p:nvCxnSpPr>
        <p:spPr>
          <a:xfrm flipH="1">
            <a:off x="1728511" y="2673913"/>
            <a:ext cx="2711124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3F7D286C-EF81-423D-BA72-E9869C81F8BB}"/>
              </a:ext>
            </a:extLst>
          </p:cNvPr>
          <p:cNvSpPr txBox="1"/>
          <p:nvPr/>
        </p:nvSpPr>
        <p:spPr>
          <a:xfrm>
            <a:off x="4439634" y="2150665"/>
            <a:ext cx="326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Show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representation of the plane</a:t>
            </a:r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14257FF2-A448-45AA-9994-5BD3E2FE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82715"/>
            <a:ext cx="3419952" cy="762106"/>
          </a:xfrm>
          <a:prstGeom prst="rect">
            <a:avLst/>
          </a:prstGeom>
        </p:spPr>
      </p:pic>
      <p:sp>
        <p:nvSpPr>
          <p:cNvPr id="24" name="textruta 23">
            <a:extLst>
              <a:ext uri="{FF2B5EF4-FFF2-40B4-BE49-F238E27FC236}">
                <a16:creationId xmlns:a16="http://schemas.microsoft.com/office/drawing/2014/main" id="{4DF05432-CA9A-4E3C-B792-A46DD9C49987}"/>
              </a:ext>
            </a:extLst>
          </p:cNvPr>
          <p:cNvSpPr txBox="1"/>
          <p:nvPr/>
        </p:nvSpPr>
        <p:spPr>
          <a:xfrm>
            <a:off x="4949750" y="4710133"/>
            <a:ext cx="326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Make sure to color the plane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according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the 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5" name="Rak koppling 24">
            <a:extLst>
              <a:ext uri="{FF2B5EF4-FFF2-40B4-BE49-F238E27FC236}">
                <a16:creationId xmlns:a16="http://schemas.microsoft.com/office/drawing/2014/main" id="{61C1B242-C25A-4EE8-B6CA-629FEE0E1BFA}"/>
              </a:ext>
            </a:extLst>
          </p:cNvPr>
          <p:cNvCxnSpPr>
            <a:cxnSpLocks/>
          </p:cNvCxnSpPr>
          <p:nvPr/>
        </p:nvCxnSpPr>
        <p:spPr>
          <a:xfrm>
            <a:off x="5249135" y="5356465"/>
            <a:ext cx="0" cy="63138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37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45E300-208B-4EA8-9806-66C2BBCB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</a:t>
            </a:r>
            <a:r>
              <a:rPr lang="sv-SE" dirty="0" err="1"/>
              <a:t>cutting</a:t>
            </a:r>
            <a:r>
              <a:rPr lang="sv-SE" dirty="0"/>
              <a:t> plane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35F940E-5E48-453B-A00F-84135D3A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57"/>
            <a:ext cx="4442214" cy="4148371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836F9D4-5CDD-463A-9447-CBAC9A1D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86" y="1280158"/>
            <a:ext cx="4442214" cy="4148371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CA17013-97D1-4707-A11E-B723C19D6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57" y="5527450"/>
            <a:ext cx="819264" cy="21910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B4AFE745-7E40-41B9-90FD-69F8EBE64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14" y="5556029"/>
            <a:ext cx="800212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87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DEA47F3-8D83-4820-84B3-686C55E2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81" y="1270853"/>
            <a:ext cx="407055" cy="37005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3C9AF5C-BFDE-46F1-BA23-4A76C740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29" y="2262024"/>
            <a:ext cx="3648584" cy="2333951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1301B366-BFE4-40DB-AF4E-9E545F42E4FA}"/>
              </a:ext>
            </a:extLst>
          </p:cNvPr>
          <p:cNvSpPr txBox="1"/>
          <p:nvPr/>
        </p:nvSpPr>
        <p:spPr>
          <a:xfrm>
            <a:off x="669946" y="1270853"/>
            <a:ext cx="225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481466B8-877C-43AA-B79C-4573156B8D2A}"/>
              </a:ext>
            </a:extLst>
          </p:cNvPr>
          <p:cNvSpPr txBox="1"/>
          <p:nvPr/>
        </p:nvSpPr>
        <p:spPr>
          <a:xfrm>
            <a:off x="4777089" y="3529577"/>
            <a:ext cx="21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C8573F08-D390-4565-BA6F-00D3FBF7615F}"/>
              </a:ext>
            </a:extLst>
          </p:cNvPr>
          <p:cNvCxnSpPr>
            <a:cxnSpLocks/>
          </p:cNvCxnSpPr>
          <p:nvPr/>
        </p:nvCxnSpPr>
        <p:spPr>
          <a:xfrm flipH="1">
            <a:off x="3904824" y="3737839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koppling 9">
            <a:extLst>
              <a:ext uri="{FF2B5EF4-FFF2-40B4-BE49-F238E27FC236}">
                <a16:creationId xmlns:a16="http://schemas.microsoft.com/office/drawing/2014/main" id="{D688EFF8-E6F4-412B-9B62-A3B4A1334742}"/>
              </a:ext>
            </a:extLst>
          </p:cNvPr>
          <p:cNvCxnSpPr>
            <a:cxnSpLocks/>
          </p:cNvCxnSpPr>
          <p:nvPr/>
        </p:nvCxnSpPr>
        <p:spPr>
          <a:xfrm flipH="1">
            <a:off x="1728511" y="2673913"/>
            <a:ext cx="2711124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ruta 10">
            <a:extLst>
              <a:ext uri="{FF2B5EF4-FFF2-40B4-BE49-F238E27FC236}">
                <a16:creationId xmlns:a16="http://schemas.microsoft.com/office/drawing/2014/main" id="{D4301542-23E4-4D44-885B-43E37375AF56}"/>
              </a:ext>
            </a:extLst>
          </p:cNvPr>
          <p:cNvSpPr txBox="1"/>
          <p:nvPr/>
        </p:nvSpPr>
        <p:spPr>
          <a:xfrm>
            <a:off x="4439634" y="2150665"/>
            <a:ext cx="326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Show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representation of the plane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1C2CCBC-3993-4AA1-8CBF-8087E4A4CAEC}"/>
              </a:ext>
            </a:extLst>
          </p:cNvPr>
          <p:cNvSpPr txBox="1"/>
          <p:nvPr/>
        </p:nvSpPr>
        <p:spPr>
          <a:xfrm>
            <a:off x="4765291" y="3788166"/>
            <a:ext cx="27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B85FB3D2-A60F-43E8-B93B-B152983530F8}"/>
              </a:ext>
            </a:extLst>
          </p:cNvPr>
          <p:cNvCxnSpPr>
            <a:cxnSpLocks/>
          </p:cNvCxnSpPr>
          <p:nvPr/>
        </p:nvCxnSpPr>
        <p:spPr>
          <a:xfrm flipV="1">
            <a:off x="3683228" y="4622847"/>
            <a:ext cx="1" cy="62276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58FD322-B28C-4B2F-AB51-4DDBAE6AF465}"/>
              </a:ext>
            </a:extLst>
          </p:cNvPr>
          <p:cNvSpPr txBox="1"/>
          <p:nvPr/>
        </p:nvSpPr>
        <p:spPr>
          <a:xfrm>
            <a:off x="3388929" y="5253207"/>
            <a:ext cx="27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Clear all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A82D0E9E-7514-42AB-8CFF-8DBC97BB9ECF}"/>
              </a:ext>
            </a:extLst>
          </p:cNvPr>
          <p:cNvCxnSpPr>
            <a:cxnSpLocks/>
          </p:cNvCxnSpPr>
          <p:nvPr/>
        </p:nvCxnSpPr>
        <p:spPr>
          <a:xfrm flipH="1">
            <a:off x="3899796" y="3972832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ECAC0666-7CC2-4ECE-88C5-2ADE7AC89FE2}"/>
              </a:ext>
            </a:extLst>
          </p:cNvPr>
          <p:cNvCxnSpPr>
            <a:cxnSpLocks/>
          </p:cNvCxnSpPr>
          <p:nvPr/>
        </p:nvCxnSpPr>
        <p:spPr>
          <a:xfrm flipH="1">
            <a:off x="3902375" y="4194473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ruta 17">
            <a:extLst>
              <a:ext uri="{FF2B5EF4-FFF2-40B4-BE49-F238E27FC236}">
                <a16:creationId xmlns:a16="http://schemas.microsoft.com/office/drawing/2014/main" id="{8CCE4D9D-D043-4633-BA9F-07292FC73071}"/>
              </a:ext>
            </a:extLst>
          </p:cNvPr>
          <p:cNvSpPr txBox="1"/>
          <p:nvPr/>
        </p:nvSpPr>
        <p:spPr>
          <a:xfrm>
            <a:off x="4765290" y="4059022"/>
            <a:ext cx="326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multiple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441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507075E4-FE5A-4B54-8811-3FB85E046A84}"/>
              </a:ext>
            </a:extLst>
          </p:cNvPr>
          <p:cNvSpPr txBox="1"/>
          <p:nvPr/>
        </p:nvSpPr>
        <p:spPr>
          <a:xfrm>
            <a:off x="628650" y="1507636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erase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all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existing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F425C032-AA14-4715-BE1F-07BB79D8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638" y="1529966"/>
            <a:ext cx="362089" cy="347002"/>
          </a:xfrm>
          <a:prstGeom prst="rect">
            <a:avLst/>
          </a:prstGeom>
        </p:spPr>
      </p:pic>
      <p:sp>
        <p:nvSpPr>
          <p:cNvPr id="20" name="textruta 19">
            <a:extLst>
              <a:ext uri="{FF2B5EF4-FFF2-40B4-BE49-F238E27FC236}">
                <a16:creationId xmlns:a16="http://schemas.microsoft.com/office/drawing/2014/main" id="{809893D5-5019-4201-89DD-4AA8A186FBE6}"/>
              </a:ext>
            </a:extLst>
          </p:cNvPr>
          <p:cNvSpPr txBox="1"/>
          <p:nvPr/>
        </p:nvSpPr>
        <p:spPr>
          <a:xfrm>
            <a:off x="628650" y="2049394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range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DBB40A83-9211-401C-9CAA-0AE78109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637" y="2049394"/>
            <a:ext cx="362089" cy="347002"/>
          </a:xfrm>
          <a:prstGeom prst="rect">
            <a:avLst/>
          </a:prstGeom>
        </p:spPr>
      </p:pic>
      <p:pic>
        <p:nvPicPr>
          <p:cNvPr id="24" name="Bildobjekt 23">
            <a:extLst>
              <a:ext uri="{FF2B5EF4-FFF2-40B4-BE49-F238E27FC236}">
                <a16:creationId xmlns:a16="http://schemas.microsoft.com/office/drawing/2014/main" id="{2E59A6CB-62B8-4EB1-B962-693DA7A62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74" y="2786457"/>
            <a:ext cx="3372321" cy="3305636"/>
          </a:xfrm>
          <a:prstGeom prst="rect">
            <a:avLst/>
          </a:prstGeom>
        </p:spPr>
      </p:pic>
      <p:sp>
        <p:nvSpPr>
          <p:cNvPr id="25" name="textruta 24">
            <a:extLst>
              <a:ext uri="{FF2B5EF4-FFF2-40B4-BE49-F238E27FC236}">
                <a16:creationId xmlns:a16="http://schemas.microsoft.com/office/drawing/2014/main" id="{3682E8C2-4DD3-4995-A0B9-88D5B3180697}"/>
              </a:ext>
            </a:extLst>
          </p:cNvPr>
          <p:cNvSpPr txBox="1"/>
          <p:nvPr/>
        </p:nvSpPr>
        <p:spPr>
          <a:xfrm>
            <a:off x="4424516" y="5688739"/>
            <a:ext cx="21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Generate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then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6" name="Rak koppling 25">
            <a:extLst>
              <a:ext uri="{FF2B5EF4-FFF2-40B4-BE49-F238E27FC236}">
                <a16:creationId xmlns:a16="http://schemas.microsoft.com/office/drawing/2014/main" id="{6E6B0CB0-9EFC-4020-B085-51A9759621EF}"/>
              </a:ext>
            </a:extLst>
          </p:cNvPr>
          <p:cNvCxnSpPr>
            <a:cxnSpLocks/>
          </p:cNvCxnSpPr>
          <p:nvPr/>
        </p:nvCxnSpPr>
        <p:spPr>
          <a:xfrm flipH="1">
            <a:off x="3100719" y="5873405"/>
            <a:ext cx="13237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Bildobjekt 28">
            <a:extLst>
              <a:ext uri="{FF2B5EF4-FFF2-40B4-BE49-F238E27FC236}">
                <a16:creationId xmlns:a16="http://schemas.microsoft.com/office/drawing/2014/main" id="{3530BAD7-6723-4019-9D2D-EC1240CEE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897" y="1561777"/>
            <a:ext cx="3628103" cy="37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1BDA19E-2FE0-4B1E-9BF0-5BFF6EB9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686"/>
            <a:ext cx="9144000" cy="5296550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AD0AB6E2-1206-469D-96C9-BA35EDF3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ParaView </a:t>
            </a:r>
            <a:r>
              <a:rPr lang="sv-SE" dirty="0" err="1"/>
              <a:t>running</a:t>
            </a:r>
            <a:r>
              <a:rPr lang="sv-SE" dirty="0"/>
              <a:t> on Aurora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8E2AF1F-7A97-4E7A-9AA1-7DA3845F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51" y="4421042"/>
            <a:ext cx="1913482" cy="166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8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1722CCF7-35D3-45DF-AED1-FBCBCB82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8" y="2580761"/>
            <a:ext cx="3429479" cy="196242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507075E4-FE5A-4B54-8811-3FB85E046A84}"/>
              </a:ext>
            </a:extLst>
          </p:cNvPr>
          <p:cNvSpPr txBox="1"/>
          <p:nvPr/>
        </p:nvSpPr>
        <p:spPr>
          <a:xfrm>
            <a:off x="628650" y="1507636"/>
            <a:ext cx="4326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control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better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switching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a ”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Wireframe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” Representation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809893D5-5019-4201-89DD-4AA8A186FBE6}"/>
              </a:ext>
            </a:extLst>
          </p:cNvPr>
          <p:cNvSpPr txBox="1"/>
          <p:nvPr/>
        </p:nvSpPr>
        <p:spPr>
          <a:xfrm>
            <a:off x="1188535" y="5023629"/>
            <a:ext cx="177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Line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thickness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6" name="Rak koppling 25">
            <a:extLst>
              <a:ext uri="{FF2B5EF4-FFF2-40B4-BE49-F238E27FC236}">
                <a16:creationId xmlns:a16="http://schemas.microsoft.com/office/drawing/2014/main" id="{6E6B0CB0-9EFC-4020-B085-51A9759621EF}"/>
              </a:ext>
            </a:extLst>
          </p:cNvPr>
          <p:cNvCxnSpPr>
            <a:cxnSpLocks/>
          </p:cNvCxnSpPr>
          <p:nvPr/>
        </p:nvCxnSpPr>
        <p:spPr>
          <a:xfrm flipV="1">
            <a:off x="2075402" y="4183324"/>
            <a:ext cx="0" cy="840305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A8FACCB-A270-47DB-A2B4-A3A7A4F1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59" y="1507636"/>
            <a:ext cx="4188542" cy="3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4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507075E4-FE5A-4B54-8811-3FB85E046A84}"/>
              </a:ext>
            </a:extLst>
          </p:cNvPr>
          <p:cNvSpPr txBox="1"/>
          <p:nvPr/>
        </p:nvSpPr>
        <p:spPr>
          <a:xfrm>
            <a:off x="628650" y="1507636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Slice filter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enable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BB3C192-64F7-46DB-9462-3B08435B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8" y="1907611"/>
            <a:ext cx="1114581" cy="419158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EB3BE598-94C7-4429-A16C-BD4127C8C773}"/>
              </a:ext>
            </a:extLst>
          </p:cNvPr>
          <p:cNvSpPr txBox="1"/>
          <p:nvPr/>
        </p:nvSpPr>
        <p:spPr>
          <a:xfrm>
            <a:off x="628650" y="2532607"/>
            <a:ext cx="3943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enables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you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cutting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planes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contours on the plane.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C9E115A-D5B5-443F-A860-61642897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65" y="1427644"/>
            <a:ext cx="4075635" cy="40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BC844EB-27CF-4D0A-900D-39BA88F5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41" y="2296327"/>
            <a:ext cx="1762371" cy="1286054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507636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TableToStructuredGrid1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disable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other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8692587-91CB-469E-B380-A4E0414D976C}"/>
              </a:ext>
            </a:extLst>
          </p:cNvPr>
          <p:cNvSpPr txBox="1"/>
          <p:nvPr/>
        </p:nvSpPr>
        <p:spPr>
          <a:xfrm>
            <a:off x="628650" y="380150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from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grid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2BA58919-999C-48C8-B897-0B751E1C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3" y="3801502"/>
            <a:ext cx="407055" cy="37005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87461415-183B-453E-9152-926E6DEB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2" y="4453520"/>
            <a:ext cx="1686160" cy="155279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A883F9-6F1D-4AD7-AF3A-F78BCAA18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627" y="1507636"/>
            <a:ext cx="3905373" cy="3755646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06EF7A88-A21B-46AE-A4DC-915A65D43524}"/>
              </a:ext>
            </a:extLst>
          </p:cNvPr>
          <p:cNvSpPr txBox="1"/>
          <p:nvPr/>
        </p:nvSpPr>
        <p:spPr>
          <a:xfrm>
            <a:off x="2704240" y="5482403"/>
            <a:ext cx="432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Notice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it is not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possible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color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iso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as S is not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availble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anymore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way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duplicating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65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507636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from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TableGrid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D2CC4F6-BDF8-4174-AC1C-52D4A050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1" y="2250575"/>
            <a:ext cx="1676634" cy="1743318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30096F61-1534-4F96-82D6-B3506F4B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2" y="2707267"/>
            <a:ext cx="3496163" cy="2191056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4024606D-DECE-42B2-A9F3-9C7BD26DCA6C}"/>
              </a:ext>
            </a:extLst>
          </p:cNvPr>
          <p:cNvSpPr txBox="1"/>
          <p:nvPr/>
        </p:nvSpPr>
        <p:spPr>
          <a:xfrm>
            <a:off x="4122384" y="5266551"/>
            <a:ext cx="31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Enter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expression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In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just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return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from S</a:t>
            </a:r>
          </a:p>
        </p:txBody>
      </p: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8E283E45-21CA-4EDB-832A-E298969C0C9D}"/>
              </a:ext>
            </a:extLst>
          </p:cNvPr>
          <p:cNvCxnSpPr>
            <a:cxnSpLocks/>
          </p:cNvCxnSpPr>
          <p:nvPr/>
        </p:nvCxnSpPr>
        <p:spPr>
          <a:xfrm flipV="1">
            <a:off x="5009251" y="3651432"/>
            <a:ext cx="0" cy="161512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ruta 16">
            <a:extLst>
              <a:ext uri="{FF2B5EF4-FFF2-40B4-BE49-F238E27FC236}">
                <a16:creationId xmlns:a16="http://schemas.microsoft.com/office/drawing/2014/main" id="{6DC9F5AF-B03A-42E0-9F54-4EC1EEB11521}"/>
              </a:ext>
            </a:extLst>
          </p:cNvPr>
          <p:cNvSpPr txBox="1"/>
          <p:nvPr/>
        </p:nvSpPr>
        <p:spPr>
          <a:xfrm>
            <a:off x="5173734" y="1507636"/>
            <a:ext cx="31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Name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result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expression.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name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Scalar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E6C2BB9E-6C61-46C9-9DA4-4210E93377B3}"/>
              </a:ext>
            </a:extLst>
          </p:cNvPr>
          <p:cNvCxnSpPr>
            <a:cxnSpLocks/>
          </p:cNvCxnSpPr>
          <p:nvPr/>
        </p:nvCxnSpPr>
        <p:spPr>
          <a:xfrm>
            <a:off x="5680161" y="2512856"/>
            <a:ext cx="0" cy="796905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ruta 19">
            <a:extLst>
              <a:ext uri="{FF2B5EF4-FFF2-40B4-BE49-F238E27FC236}">
                <a16:creationId xmlns:a16="http://schemas.microsoft.com/office/drawing/2014/main" id="{234039CC-C15A-4866-8F96-58C5A973FBF8}"/>
              </a:ext>
            </a:extLst>
          </p:cNvPr>
          <p:cNvSpPr txBox="1"/>
          <p:nvPr/>
        </p:nvSpPr>
        <p:spPr>
          <a:xfrm>
            <a:off x="628650" y="4343221"/>
            <a:ext cx="31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also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Contour2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after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filter.</a:t>
            </a:r>
          </a:p>
        </p:txBody>
      </p:sp>
    </p:spTree>
    <p:extLst>
      <p:ext uri="{BB962C8B-B14F-4D97-AF65-F5344CB8AC3E}">
        <p14:creationId xmlns:p14="http://schemas.microsoft.com/office/powerpoint/2010/main" val="181994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27756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Contour2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after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B11319A6-6310-406E-ADD2-ABD753636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806" b="48176"/>
          <a:stretch/>
        </p:blipFill>
        <p:spPr>
          <a:xfrm>
            <a:off x="4415100" y="1825642"/>
            <a:ext cx="2050593" cy="2394378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2AC078CC-071D-45E3-B511-E5C2159C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0" y="1825642"/>
            <a:ext cx="3200847" cy="4382112"/>
          </a:xfrm>
          <a:prstGeom prst="rect">
            <a:avLst/>
          </a:prstGeom>
        </p:spPr>
      </p:pic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8E88C2A6-7C94-4C99-A177-171F72D2C229}"/>
              </a:ext>
            </a:extLst>
          </p:cNvPr>
          <p:cNvCxnSpPr>
            <a:cxnSpLocks/>
          </p:cNvCxnSpPr>
          <p:nvPr/>
        </p:nvCxnSpPr>
        <p:spPr>
          <a:xfrm flipV="1">
            <a:off x="5237709" y="3889878"/>
            <a:ext cx="0" cy="64870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BDC7B495-C45A-4B2F-A5EE-80C62196616E}"/>
              </a:ext>
            </a:extLst>
          </p:cNvPr>
          <p:cNvSpPr txBox="1"/>
          <p:nvPr/>
        </p:nvSpPr>
        <p:spPr>
          <a:xfrm>
            <a:off x="4580589" y="4611584"/>
            <a:ext cx="131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here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4B941652-D187-421B-84BE-AB09CF14E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409" y="4432194"/>
            <a:ext cx="1638529" cy="1695687"/>
          </a:xfrm>
          <a:prstGeom prst="rect">
            <a:avLst/>
          </a:prstGeom>
        </p:spPr>
      </p:pic>
      <p:cxnSp>
        <p:nvCxnSpPr>
          <p:cNvPr id="24" name="Rak koppling 23">
            <a:extLst>
              <a:ext uri="{FF2B5EF4-FFF2-40B4-BE49-F238E27FC236}">
                <a16:creationId xmlns:a16="http://schemas.microsoft.com/office/drawing/2014/main" id="{8AB67464-9042-413A-BCB8-B37C96307439}"/>
              </a:ext>
            </a:extLst>
          </p:cNvPr>
          <p:cNvCxnSpPr>
            <a:cxnSpLocks/>
          </p:cNvCxnSpPr>
          <p:nvPr/>
        </p:nvCxnSpPr>
        <p:spPr>
          <a:xfrm>
            <a:off x="5894828" y="4980916"/>
            <a:ext cx="1573755" cy="1036426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24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277562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computed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</a:p>
        </p:txBody>
      </p:sp>
      <p:pic>
        <p:nvPicPr>
          <p:cNvPr id="28" name="Bildobjekt 27">
            <a:extLst>
              <a:ext uri="{FF2B5EF4-FFF2-40B4-BE49-F238E27FC236}">
                <a16:creationId xmlns:a16="http://schemas.microsoft.com/office/drawing/2014/main" id="{8D257BD7-E4ED-4103-BC9A-D2EED664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3" y="2094843"/>
            <a:ext cx="3429479" cy="733527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C5A4BB52-EC0F-4576-80EF-85CB34360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3" y="3247124"/>
            <a:ext cx="1609950" cy="173379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E4BC5305-2099-4FF2-9F21-772AE514B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85" y="1277562"/>
            <a:ext cx="4035415" cy="39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21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00DA972-F72E-456A-9B0F-FE1F9DA3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DFCD6AF-1EC7-41A6-B91D-51DFEAD2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91" y="1452285"/>
            <a:ext cx="4616109" cy="477153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D81367C6-9D7F-4DCA-8BE7-299AD9F5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52286"/>
            <a:ext cx="343900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90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8C92C05-FD3E-4015-8B9B-C1202607F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695" r="11090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Exercise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Add 10 more iso surfaces in the visualisation. Add Axes to the plot.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84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355EE3-4817-4A24-AA47-BDB5DBF4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data as a </a:t>
            </a:r>
            <a:r>
              <a:rPr lang="sv-SE" dirty="0" err="1"/>
              <a:t>volume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0E63D7D7-FCF1-485A-B48C-A6C149DAC648}"/>
              </a:ext>
            </a:extLst>
          </p:cNvPr>
          <p:cNvSpPr txBox="1"/>
          <p:nvPr/>
        </p:nvSpPr>
        <p:spPr>
          <a:xfrm>
            <a:off x="628650" y="1507636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TableToStructuredGrid1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disable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other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8E304B1-CDE3-46C3-BC16-7C13C30C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6" y="2324075"/>
            <a:ext cx="1686160" cy="166710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FD5638B-5AAA-4879-BDE8-5BECCF468E5C}"/>
              </a:ext>
            </a:extLst>
          </p:cNvPr>
          <p:cNvSpPr txBox="1"/>
          <p:nvPr/>
        </p:nvSpPr>
        <p:spPr>
          <a:xfrm>
            <a:off x="628650" y="406333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Set representation to ”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Volume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”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F14E7F1E-28E4-4FF8-8FA2-0684C862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6" y="4624198"/>
            <a:ext cx="3371850" cy="127635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4399E6D1-D525-4C0F-9BBB-0415BB2C4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999" y="1620879"/>
            <a:ext cx="4408002" cy="334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43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F4C3BB-1514-462E-B823-8F22C6CA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Controlling</a:t>
            </a:r>
            <a:r>
              <a:rPr lang="sv-SE" dirty="0"/>
              <a:t> the </a:t>
            </a:r>
            <a:r>
              <a:rPr lang="sv-SE" dirty="0" err="1"/>
              <a:t>opacity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614F923-AF6B-48E5-B6CC-DBDBEC61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12" y="2698922"/>
            <a:ext cx="1276528" cy="228632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3936C82A-080F-4C86-866D-C7636536C8E3}"/>
              </a:ext>
            </a:extLst>
          </p:cNvPr>
          <p:cNvSpPr txBox="1"/>
          <p:nvPr/>
        </p:nvSpPr>
        <p:spPr>
          <a:xfrm>
            <a:off x="628650" y="1507636"/>
            <a:ext cx="4326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better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structures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volume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transparency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transfer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function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modified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1D70A747-EA92-4D7E-A7D6-33F6FFBD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8" y="3233143"/>
            <a:ext cx="3258005" cy="1886213"/>
          </a:xfrm>
          <a:prstGeom prst="rect">
            <a:avLst/>
          </a:prstGeom>
        </p:spPr>
      </p:pic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29D45004-0B48-4EE6-B4FB-2C2925370CCD}"/>
              </a:ext>
            </a:extLst>
          </p:cNvPr>
          <p:cNvCxnSpPr>
            <a:cxnSpLocks/>
          </p:cNvCxnSpPr>
          <p:nvPr/>
        </p:nvCxnSpPr>
        <p:spPr>
          <a:xfrm flipV="1">
            <a:off x="1515217" y="5217234"/>
            <a:ext cx="0" cy="381254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9C9E0CBB-F623-4AA7-8C3D-AE654313C30D}"/>
              </a:ext>
            </a:extLst>
          </p:cNvPr>
          <p:cNvSpPr txBox="1"/>
          <p:nvPr/>
        </p:nvSpPr>
        <p:spPr>
          <a:xfrm>
            <a:off x="736638" y="5598488"/>
            <a:ext cx="3991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curve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Drag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down to make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left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transparent </a:t>
            </a: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209EC562-5421-4BC3-BD91-9041DA8BC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458" y="2048945"/>
            <a:ext cx="4188389" cy="32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F360749-E8E4-4546-8CF0-8FBCECA4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9978"/>
            <a:ext cx="3293268" cy="1173700"/>
          </a:xfrm>
        </p:spPr>
        <p:txBody>
          <a:bodyPr anchor="t">
            <a:normAutofit/>
          </a:bodyPr>
          <a:lstStyle/>
          <a:p>
            <a:r>
              <a:rPr lang="sv-SE" sz="3500"/>
              <a:t>Downloading data</a:t>
            </a:r>
          </a:p>
        </p:txBody>
      </p:sp>
      <p:pic>
        <p:nvPicPr>
          <p:cNvPr id="5" name="Bildobjekt 4" descr="En bild som visar text, natur, moln, natthimmel">
            <a:extLst>
              <a:ext uri="{FF2B5EF4-FFF2-40B4-BE49-F238E27FC236}">
                <a16:creationId xmlns:a16="http://schemas.microsoft.com/office/drawing/2014/main" id="{D8738767-55FA-8B60-221C-A450540C9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4" b="6584"/>
          <a:stretch/>
        </p:blipFill>
        <p:spPr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370FD27-946E-44B5-8E6A-62BADAF3D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0" y="4669978"/>
            <a:ext cx="4269581" cy="1173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1600">
                <a:solidFill>
                  <a:schemeClr val="bg1">
                    <a:alpha val="80000"/>
                  </a:schemeClr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Data for the workshop is available here:</a:t>
            </a:r>
          </a:p>
          <a:p>
            <a:pPr marL="0" indent="0">
              <a:buNone/>
            </a:pPr>
            <a:br>
              <a:rPr lang="sv-SE" sz="1600">
                <a:solidFill>
                  <a:schemeClr val="bg1">
                    <a:alpha val="80000"/>
                  </a:schemeClr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sv-SE" sz="1600">
                <a:solidFill>
                  <a:schemeClr val="bg1">
                    <a:alpha val="80000"/>
                  </a:schemeClr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https://github.com/jonaslindemann/paraview-workshop</a:t>
            </a:r>
          </a:p>
        </p:txBody>
      </p:sp>
    </p:spTree>
    <p:extLst>
      <p:ext uri="{BB962C8B-B14F-4D97-AF65-F5344CB8AC3E}">
        <p14:creationId xmlns:p14="http://schemas.microsoft.com/office/powerpoint/2010/main" val="1494831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11852F-1CE3-4D31-B137-280416C7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volumes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D10E8873-C74B-46E8-BC51-36562F2C4DE0}"/>
              </a:ext>
            </a:extLst>
          </p:cNvPr>
          <p:cNvSpPr txBox="1"/>
          <p:nvPr/>
        </p:nvSpPr>
        <p:spPr>
          <a:xfrm>
            <a:off x="628650" y="1218568"/>
            <a:ext cx="33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TableToStructuredGrid1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disable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other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D2DCBAF-38BB-4C96-8D00-EA58B9C5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77" y="1917020"/>
            <a:ext cx="1667108" cy="166710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D7FC7F01-CB2A-411B-A42F-A5DB44EAF6EF}"/>
              </a:ext>
            </a:extLst>
          </p:cNvPr>
          <p:cNvSpPr txBox="1"/>
          <p:nvPr/>
        </p:nvSpPr>
        <p:spPr>
          <a:xfrm>
            <a:off x="628650" y="3768635"/>
            <a:ext cx="352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IsoVolume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from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menu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searching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for it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BC821CD4-F947-49E7-9A0C-9C6D6F8E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7" y="4525704"/>
            <a:ext cx="1609950" cy="1924319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20FB12F5-5D98-4BD2-8BC1-7038D029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451" y="1281200"/>
            <a:ext cx="3448531" cy="1381318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C5F93156-66F2-4AA7-A7C4-0D4C8889A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557" y="3054944"/>
            <a:ext cx="3547603" cy="33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8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E90C34-A969-4880-BEB6-DB8D6993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</a:t>
            </a:r>
            <a:r>
              <a:rPr lang="sv-SE" dirty="0" err="1"/>
              <a:t>smooth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volumes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546F950-C906-448E-A229-CDBC5FCB9650}"/>
              </a:ext>
            </a:extLst>
          </p:cNvPr>
          <p:cNvSpPr txBox="1"/>
          <p:nvPr/>
        </p:nvSpPr>
        <p:spPr>
          <a:xfrm>
            <a:off x="628650" y="1218568"/>
            <a:ext cx="338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ExtractSurface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a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GenerateNormals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to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IsoVolume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81C015F-6038-40CC-8A46-B3255B80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2264906"/>
            <a:ext cx="2717973" cy="92333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B6DE7B75-4A9F-4558-B132-2D95FC918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731" y="1218568"/>
            <a:ext cx="5105269" cy="465129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FC8986A-5A0B-435B-B465-48FC3170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8" y="3814157"/>
            <a:ext cx="2983585" cy="7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65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95BF0E1-5465-4B95-B3A9-27DF1BB8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6" y="3013560"/>
            <a:ext cx="1794847" cy="1987152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E77E8697-7513-4493-A76F-3060ABE603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43777" y="1783090"/>
            <a:ext cx="3256444" cy="800827"/>
          </a:xfrm>
        </p:spPr>
        <p:txBody>
          <a:bodyPr>
            <a:normAutofit/>
          </a:bodyPr>
          <a:lstStyle/>
          <a:p>
            <a:r>
              <a:rPr lang="sv-SE" dirty="0" err="1"/>
              <a:t>Reset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2790945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vector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8B065E3-A614-4D8F-9DF7-B8F765EF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7992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vector.csv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vector.csv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5054026" y="1560315"/>
            <a:ext cx="367600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X32,Y32,Z32,Vx,Vy,Vz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-1.00,-1.00,-1.00,2.00,2.00,2.00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-1.00,-1.00,-0.94,1.75,1.75,2.00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-1.00,-1.00,-0.87,1.53,1.53,2.00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-1.00,-1.00,-0.81,1.33,1.33,2.00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-1.00,-1.00,-0.74,1.15,1.15,2.00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-1.00,-1.00,-0.68,0.99,0.99,2.00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-1.00,-1.00,-0.61,0.84,0.84,2.00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-1.00,-1.00,-0.55,0.71,0.71,2.00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-1.00,-1.00,-0.48,0.60,0.60,2.00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-1.00,-1.00,-0.42,0.49,0.49,2.00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-1.00,-1.00,-0.35,0.40,0.40,2.00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-1.00,-1.00,-0.29,0.31,0.31,2.00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-1.00,-1.00,-0.23,0.24,0.24,2.00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-1.00,-1.00,-0.16,0.17,0.17,2.00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-1.00,-1.00,-0.10,0.10,0.10,2.00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-1.00,-1.00,-0.03,0.03,0.03,2.00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-1.00,-1.00,0.03,-0.03,-0.03,2.00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-1.00,-1.00,0.10,-0.10,-0.10,2.00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-1.00,-1.00,0.16,-0.17,-0.17,2.00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-1.00,-1.00,0.23,-0.24,-0.24,2.00</a:t>
            </a:r>
            <a:endParaRPr lang="en-US" sz="1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090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70F332-FBC1-4D86-8E4A-88E00EBC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Create</a:t>
            </a:r>
            <a:r>
              <a:rPr lang="sv-SE" dirty="0"/>
              <a:t> a Grid from the data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4C76E7C-3807-4011-9CA0-5507ED2B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75" y="1571316"/>
            <a:ext cx="1695687" cy="89547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FA9FD515-4957-485F-B051-9D86B67E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5" y="3086491"/>
            <a:ext cx="3524742" cy="1876687"/>
          </a:xfrm>
          <a:prstGeom prst="rect">
            <a:avLst/>
          </a:prstGeom>
        </p:spPr>
      </p:pic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143BF82D-CE4B-4732-B4C6-0A45D05D0010}"/>
              </a:ext>
            </a:extLst>
          </p:cNvPr>
          <p:cNvCxnSpPr>
            <a:cxnSpLocks/>
          </p:cNvCxnSpPr>
          <p:nvPr/>
        </p:nvCxnSpPr>
        <p:spPr>
          <a:xfrm>
            <a:off x="1479821" y="2542622"/>
            <a:ext cx="0" cy="40336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87129FA9-3E33-42D6-A9EC-B9EBAE39287D}"/>
              </a:ext>
            </a:extLst>
          </p:cNvPr>
          <p:cNvSpPr txBox="1"/>
          <p:nvPr/>
        </p:nvSpPr>
        <p:spPr>
          <a:xfrm>
            <a:off x="4834890" y="1395548"/>
            <a:ext cx="33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data from the CSV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provided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as 3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327320F0-632B-4141-B051-3EF50EA966B9}"/>
              </a:ext>
            </a:extLst>
          </p:cNvPr>
          <p:cNvSpPr txBox="1"/>
          <p:nvPr/>
        </p:nvSpPr>
        <p:spPr>
          <a:xfrm>
            <a:off x="4834890" y="2466791"/>
            <a:ext cx="33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convert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these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0873CF63-45EC-403C-981D-F4964C125CAD}"/>
              </a:ext>
            </a:extLst>
          </p:cNvPr>
          <p:cNvSpPr txBox="1"/>
          <p:nvPr/>
        </p:nvSpPr>
        <p:spPr>
          <a:xfrm>
            <a:off x="4834890" y="3480497"/>
            <a:ext cx="338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rescue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962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0B9C82-57A7-424A-A7CA-EAAC3147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Combine</a:t>
            </a:r>
            <a:r>
              <a:rPr lang="sv-SE" dirty="0"/>
              <a:t> </a:t>
            </a:r>
            <a:r>
              <a:rPr lang="sv-SE" dirty="0" err="1"/>
              <a:t>scalar</a:t>
            </a:r>
            <a:r>
              <a:rPr lang="sv-SE" dirty="0"/>
              <a:t> </a:t>
            </a:r>
            <a:r>
              <a:rPr lang="sv-SE" dirty="0" err="1"/>
              <a:t>fields</a:t>
            </a:r>
            <a:r>
              <a:rPr lang="sv-SE" dirty="0"/>
              <a:t> to </a:t>
            </a:r>
            <a:r>
              <a:rPr lang="sv-SE" dirty="0" err="1"/>
              <a:t>vectors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A24B977-1B59-46B0-9427-DD49AB4D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91" y="1320880"/>
            <a:ext cx="1619476" cy="105742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A5AD7E24-1145-4361-99DF-2A9F81A7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91" y="2886701"/>
            <a:ext cx="3486637" cy="2476846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9AB2DB9B-AAD0-4100-9070-1DF85B305F60}"/>
              </a:ext>
            </a:extLst>
          </p:cNvPr>
          <p:cNvSpPr txBox="1"/>
          <p:nvPr/>
        </p:nvSpPr>
        <p:spPr>
          <a:xfrm>
            <a:off x="4288831" y="1700855"/>
            <a:ext cx="2132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jHat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kHat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unit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from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B9876A58-890B-4322-8B0D-2F8899929A99}"/>
              </a:ext>
            </a:extLst>
          </p:cNvPr>
          <p:cNvCxnSpPr>
            <a:cxnSpLocks/>
          </p:cNvCxnSpPr>
          <p:nvPr/>
        </p:nvCxnSpPr>
        <p:spPr>
          <a:xfrm flipH="1">
            <a:off x="3171512" y="2578018"/>
            <a:ext cx="1074616" cy="146068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9">
            <a:extLst>
              <a:ext uri="{FF2B5EF4-FFF2-40B4-BE49-F238E27FC236}">
                <a16:creationId xmlns:a16="http://schemas.microsoft.com/office/drawing/2014/main" id="{C96D34AE-24EB-4064-88EB-FFBAF274EB33}"/>
              </a:ext>
            </a:extLst>
          </p:cNvPr>
          <p:cNvSpPr txBox="1"/>
          <p:nvPr/>
        </p:nvSpPr>
        <p:spPr>
          <a:xfrm>
            <a:off x="5567331" y="4439863"/>
            <a:ext cx="213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have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start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61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ryggradslösa djur, tvåskiktsdjur, maneter, kammaneter&#10;&#10;Automatiskt genererad beskrivning">
            <a:extLst>
              <a:ext uri="{FF2B5EF4-FFF2-40B4-BE49-F238E27FC236}">
                <a16:creationId xmlns:a16="http://schemas.microsoft.com/office/drawing/2014/main" id="{F70A143F-9522-2A87-D707-B13D76330C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158F5A1-089A-4382-9276-7D3D3254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75687"/>
            <a:ext cx="7886700" cy="744238"/>
          </a:xfrm>
        </p:spPr>
        <p:txBody>
          <a:bodyPr/>
          <a:lstStyle/>
          <a:p>
            <a:r>
              <a:rPr lang="sv-SE" dirty="0" err="1"/>
              <a:t>Using</a:t>
            </a:r>
            <a:r>
              <a:rPr lang="sv-SE" dirty="0"/>
              <a:t> filters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vector</a:t>
            </a:r>
            <a:r>
              <a:rPr lang="sv-SE" dirty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642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</a:t>
            </a:r>
            <a:r>
              <a:rPr lang="sv-SE" dirty="0" err="1"/>
              <a:t>glyps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103692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73AF722-9507-4266-A58F-EBB060D8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76" y="1546071"/>
            <a:ext cx="1667108" cy="126700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BEB83EE1-9BF7-4799-A681-3ED7585B5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6"/>
          <a:stretch/>
        </p:blipFill>
        <p:spPr>
          <a:xfrm>
            <a:off x="717976" y="2952890"/>
            <a:ext cx="3338979" cy="3086531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B309998-73F2-4F43-8266-C47B63E2D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13" y="6179238"/>
            <a:ext cx="3343742" cy="457264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E290D2F4-7A93-49E3-A796-40155553D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369" y="1221588"/>
            <a:ext cx="4641632" cy="43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3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</a:t>
            </a:r>
            <a:r>
              <a:rPr lang="sv-SE" dirty="0" err="1"/>
              <a:t>glyps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1036922"/>
            <a:ext cx="432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Sometimes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beneficial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Change representation to ”Line”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BD81C3F-348C-48B1-9553-8CC3F462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58" y="1168072"/>
            <a:ext cx="4626442" cy="433905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564E6E93-E3AD-4811-BB1D-44EF61B90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03" y="2598943"/>
            <a:ext cx="345805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5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8AA783-F30B-4270-954C-156D46F9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Downloading</a:t>
            </a:r>
            <a:r>
              <a:rPr lang="sv-SE" dirty="0">
                <a:solidFill>
                  <a:schemeClr val="bg1"/>
                </a:solidFill>
              </a:rPr>
              <a:t> data to Aurora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B86EBFE-6440-4461-9206-05E2925A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0" y="1022897"/>
            <a:ext cx="6077798" cy="2133898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6FAD9567-89A7-49E0-A99B-4783B06D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895" y="3324491"/>
            <a:ext cx="5723105" cy="3533509"/>
          </a:xfrm>
          <a:prstGeom prst="rect">
            <a:avLst/>
          </a:prstGeom>
        </p:spPr>
      </p:pic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791F1A28-24BE-45A9-B60E-66F760C724E6}"/>
              </a:ext>
            </a:extLst>
          </p:cNvPr>
          <p:cNvCxnSpPr>
            <a:cxnSpLocks/>
          </p:cNvCxnSpPr>
          <p:nvPr/>
        </p:nvCxnSpPr>
        <p:spPr>
          <a:xfrm>
            <a:off x="2743200" y="4483510"/>
            <a:ext cx="920299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7">
            <a:extLst>
              <a:ext uri="{FF2B5EF4-FFF2-40B4-BE49-F238E27FC236}">
                <a16:creationId xmlns:a16="http://schemas.microsoft.com/office/drawing/2014/main" id="{44C5CE83-7CBE-48A1-BF79-4F8181E45524}"/>
              </a:ext>
            </a:extLst>
          </p:cNvPr>
          <p:cNvSpPr txBox="1"/>
          <p:nvPr/>
        </p:nvSpPr>
        <p:spPr>
          <a:xfrm>
            <a:off x="1028823" y="4298844"/>
            <a:ext cx="19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Download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here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59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</a:t>
            </a:r>
            <a:r>
              <a:rPr lang="sv-SE" dirty="0" err="1"/>
              <a:t>stream</a:t>
            </a:r>
            <a:r>
              <a:rPr lang="sv-SE" dirty="0"/>
              <a:t> </a:t>
            </a:r>
            <a:r>
              <a:rPr lang="sv-SE" dirty="0" err="1"/>
              <a:t>tracer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896890"/>
            <a:ext cx="34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StreamTracer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73271867-DC56-4173-AD69-ADF762992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9"/>
          <a:stretch/>
        </p:blipFill>
        <p:spPr>
          <a:xfrm>
            <a:off x="684943" y="2377319"/>
            <a:ext cx="3267531" cy="386769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72A99671-7899-4B10-8648-00A2F05F1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85"/>
          <a:stretch/>
        </p:blipFill>
        <p:spPr>
          <a:xfrm>
            <a:off x="684943" y="1543221"/>
            <a:ext cx="1864848" cy="788577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A01BADAE-BC0E-4008-A600-C2E89DCA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3" y="6290530"/>
            <a:ext cx="3267531" cy="485843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B60E3BE3-F84F-4AD3-A9C7-A2BADEF5E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309" y="1439442"/>
            <a:ext cx="4648691" cy="46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46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as </a:t>
            </a:r>
            <a:r>
              <a:rPr lang="sv-SE" dirty="0" err="1"/>
              <a:t>ribbons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896890"/>
            <a:ext cx="34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Ribbon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to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StreamTracer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BDA8879-79D3-47F6-94D3-F1F18945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9" y="1738464"/>
            <a:ext cx="1390844" cy="46679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557BC8AD-ABD7-4D9F-BFB2-1B26B642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9" y="2501800"/>
            <a:ext cx="3496163" cy="201958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7A2617DD-E54C-4C6B-ABCB-BE5EC9886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4011"/>
            <a:ext cx="4572000" cy="4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90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as </a:t>
            </a:r>
            <a:r>
              <a:rPr lang="sv-SE" dirty="0" err="1"/>
              <a:t>tubes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896890"/>
            <a:ext cx="34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Tube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to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StreamTracer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8913CEF-8C0B-4331-A900-6CB61F76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9" y="1698615"/>
            <a:ext cx="1438476" cy="64779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C98070C-BB05-4DD6-AA37-C3A6D592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9" y="2666851"/>
            <a:ext cx="3496163" cy="2562583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47EC8D50-646C-44EF-964E-CE097A8FD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77" y="1501385"/>
            <a:ext cx="4417123" cy="45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5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95BF0E1-5465-4B95-B3A9-27DF1BB8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6" y="3013560"/>
            <a:ext cx="1794847" cy="1987152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E77E8697-7513-4493-A76F-3060ABE603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43777" y="1783090"/>
            <a:ext cx="3256444" cy="800827"/>
          </a:xfrm>
        </p:spPr>
        <p:txBody>
          <a:bodyPr>
            <a:normAutofit/>
          </a:bodyPr>
          <a:lstStyle/>
          <a:p>
            <a:r>
              <a:rPr lang="sv-SE" dirty="0" err="1"/>
              <a:t>Reset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4140701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berg, natur, utomhus, dal&#10;&#10;Automatiskt genererad beskrivning">
            <a:extLst>
              <a:ext uri="{FF2B5EF4-FFF2-40B4-BE49-F238E27FC236}">
                <a16:creationId xmlns:a16="http://schemas.microsoft.com/office/drawing/2014/main" id="{8BF2E42C-72CE-D5BA-7C91-6C084CA70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0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50" y="5585254"/>
            <a:ext cx="7886700" cy="824557"/>
          </a:xfrm>
        </p:spPr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terrain</a:t>
            </a:r>
            <a:r>
              <a:rPr lang="sv-SE" dirty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18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terrain.csv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terrain.csv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3054145" y="3796170"/>
            <a:ext cx="579197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UTMx512,UTMy361,Z,Longitude,Latitude,Elevation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-6909.865,-6870.170,1174.991,-122.200,45.010,1174.991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-6882.896,-6870.356,1268.436,-122.198,45.010,1268.436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-6855.759,-6870.542,1308.478,-122.196,45.010,1308.478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-6828.789,-6870.728,1266.755,-122.193,45.010,1266.755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-6801.820,-6870.911,1203.239,-122.191,45.010,1203.239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-6774.682,-6871.095,1127.675,-122.189,45.010,1127.675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-6747.544,-6871.279,1074.388,-122.187,45.010,1074.388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-6720.575,-6871.461,1060.748,-122.185,45.010,1060.748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-6693.606,-6871.642,1056.135,-122.182,45.010,1056.135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-6666.468,-6871.823,1050.158,-122.180,45.010,1050.158</a:t>
            </a:r>
            <a:endParaRPr lang="en-US" sz="1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2519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berg, natur, utomhus, klippa">
            <a:extLst>
              <a:ext uri="{FF2B5EF4-FFF2-40B4-BE49-F238E27FC236}">
                <a16:creationId xmlns:a16="http://schemas.microsoft.com/office/drawing/2014/main" id="{7F9F50B1-87E8-2A4A-5D0D-777BBF6F7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2" y="5671751"/>
            <a:ext cx="7886700" cy="738060"/>
          </a:xfrm>
        </p:spPr>
        <p:txBody>
          <a:bodyPr/>
          <a:lstStyle/>
          <a:p>
            <a:r>
              <a:rPr lang="sv-SE" dirty="0" err="1"/>
              <a:t>Visualising</a:t>
            </a:r>
            <a:r>
              <a:rPr lang="sv-SE" dirty="0"/>
              <a:t> </a:t>
            </a:r>
            <a:r>
              <a:rPr lang="sv-SE" dirty="0" err="1"/>
              <a:t>terrain</a:t>
            </a:r>
            <a:r>
              <a:rPr lang="sv-SE" dirty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69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0B9C82-57A7-424A-A7CA-EAAC3147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Create</a:t>
            </a:r>
            <a:r>
              <a:rPr lang="sv-SE" dirty="0"/>
              <a:t> a 2D </a:t>
            </a:r>
            <a:r>
              <a:rPr lang="sv-SE" dirty="0" err="1"/>
              <a:t>grid</a:t>
            </a:r>
            <a:r>
              <a:rPr lang="sv-SE" dirty="0"/>
              <a:t> from </a:t>
            </a:r>
            <a:r>
              <a:rPr lang="sv-SE" dirty="0" err="1"/>
              <a:t>terrain</a:t>
            </a:r>
            <a:r>
              <a:rPr lang="sv-SE" dirty="0"/>
              <a:t> data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8EED777D-5693-4608-940C-FE177F3C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1" y="977973"/>
            <a:ext cx="1676634" cy="86689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AB4A302-6896-4843-B6DB-20E1DB32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11" y="2372321"/>
            <a:ext cx="3310147" cy="2323382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940AD9AF-5CDB-4837-AC87-8B554EEF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173" y="1722393"/>
            <a:ext cx="4816827" cy="3209467"/>
          </a:xfrm>
          <a:prstGeom prst="rect">
            <a:avLst/>
          </a:prstGeom>
        </p:spPr>
      </p:pic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24815367-B9F7-4BF1-B500-720CC9D48824}"/>
              </a:ext>
            </a:extLst>
          </p:cNvPr>
          <p:cNvCxnSpPr>
            <a:cxnSpLocks/>
          </p:cNvCxnSpPr>
          <p:nvPr/>
        </p:nvCxnSpPr>
        <p:spPr>
          <a:xfrm>
            <a:off x="1444425" y="1887793"/>
            <a:ext cx="0" cy="40336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0B9C82-57A7-424A-A7CA-EAAC3147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Adjusting</a:t>
            </a:r>
            <a:r>
              <a:rPr lang="sv-SE" dirty="0"/>
              <a:t> </a:t>
            </a:r>
            <a:r>
              <a:rPr lang="sv-SE" dirty="0" err="1"/>
              <a:t>scale</a:t>
            </a:r>
            <a:r>
              <a:rPr lang="sv-SE" dirty="0"/>
              <a:t> </a:t>
            </a:r>
            <a:r>
              <a:rPr lang="sv-SE" dirty="0" err="1"/>
              <a:t>factor</a:t>
            </a:r>
            <a:endParaRPr lang="sv-SE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D7B21004-C87A-43FC-980C-D079E9805862}"/>
              </a:ext>
            </a:extLst>
          </p:cNvPr>
          <p:cNvSpPr txBox="1"/>
          <p:nvPr/>
        </p:nvSpPr>
        <p:spPr>
          <a:xfrm>
            <a:off x="628650" y="1036922"/>
            <a:ext cx="432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Data is not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square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so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adjust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Transform filter to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grid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4A28EFF-8166-4036-AC59-5FE8E844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96" y="2391590"/>
            <a:ext cx="1829055" cy="109552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B5D7B91E-D50C-44EC-8B49-2122BDED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96" y="3774837"/>
            <a:ext cx="3524742" cy="1514686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DF3974F1-DF4C-4BE8-B58D-88EB9C63D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39" y="1918796"/>
            <a:ext cx="4618462" cy="32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01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Weights and workout gear">
            <a:extLst>
              <a:ext uri="{FF2B5EF4-FFF2-40B4-BE49-F238E27FC236}">
                <a16:creationId xmlns:a16="http://schemas.microsoft.com/office/drawing/2014/main" id="{B4478F8E-BE56-44A8-8719-9E3B537FB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0999" b="-2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0511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sv-SE" sz="7000">
                <a:solidFill>
                  <a:srgbClr val="FFFFFF"/>
                </a:solidFill>
              </a:rPr>
              <a:t>Exercise</a:t>
            </a:r>
            <a:endParaRPr lang="en-US" sz="7000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472" y="1200152"/>
            <a:ext cx="2112401" cy="4457696"/>
          </a:xfrm>
        </p:spPr>
        <p:txBody>
          <a:bodyPr anchor="ctr">
            <a:normAutofit/>
          </a:bodyPr>
          <a:lstStyle/>
          <a:p>
            <a:pPr algn="r"/>
            <a:r>
              <a:rPr lang="sv-SE" sz="2400">
                <a:solidFill>
                  <a:srgbClr val="FFFFFF"/>
                </a:solidFill>
              </a:rPr>
              <a:t>Add a color scale for the elevation. Add contours to the terrain. Visualise them as black lines. Reduce the height exaggeration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2" y="2286000"/>
            <a:ext cx="20574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CA51E5E-D612-4101-9764-F6662797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Downloading</a:t>
            </a:r>
            <a:r>
              <a:rPr lang="sv-SE" dirty="0">
                <a:solidFill>
                  <a:schemeClr val="bg1"/>
                </a:solidFill>
              </a:rPr>
              <a:t> data to Aurora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BD67F48-320D-475A-8136-FC6783F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3" y="1302967"/>
            <a:ext cx="3263933" cy="23959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7B528529-5736-4818-86F2-29B498C6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339" y="2461118"/>
            <a:ext cx="4788238" cy="38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681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inomhus, rum, ordnad">
            <a:extLst>
              <a:ext uri="{FF2B5EF4-FFF2-40B4-BE49-F238E27FC236}">
                <a16:creationId xmlns:a16="http://schemas.microsoft.com/office/drawing/2014/main" id="{E978AB4E-E1EC-CECD-2EFB-F6EE4789A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-154" r="20972" b="154"/>
          <a:stretch/>
        </p:blipFill>
        <p:spPr>
          <a:xfrm>
            <a:off x="1" y="-10600"/>
            <a:ext cx="9144000" cy="68685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5F2A21A-07E7-4044-8C7C-D7002F93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83191"/>
            <a:ext cx="7886700" cy="741360"/>
          </a:xfrm>
        </p:spPr>
        <p:txBody>
          <a:bodyPr/>
          <a:lstStyle/>
          <a:p>
            <a:r>
              <a:rPr lang="sv-SE" dirty="0" err="1">
                <a:solidFill>
                  <a:schemeClr val="tx1"/>
                </a:solidFill>
              </a:rPr>
              <a:t>Getting</a:t>
            </a:r>
            <a:r>
              <a:rPr lang="sv-SE" dirty="0">
                <a:solidFill>
                  <a:schemeClr val="tx1"/>
                </a:solidFill>
              </a:rPr>
              <a:t> data </a:t>
            </a:r>
            <a:r>
              <a:rPr lang="sv-SE" dirty="0" err="1">
                <a:solidFill>
                  <a:schemeClr val="tx1"/>
                </a:solidFill>
              </a:rPr>
              <a:t>into</a:t>
            </a:r>
            <a:r>
              <a:rPr lang="sv-SE" dirty="0">
                <a:solidFill>
                  <a:schemeClr val="tx1"/>
                </a:solidFill>
              </a:rPr>
              <a:t> ParaView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CB4301C-7828-473F-B561-38680453F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951540"/>
            <a:ext cx="7886700" cy="401636"/>
          </a:xfrm>
        </p:spPr>
        <p:txBody>
          <a:bodyPr/>
          <a:lstStyle/>
          <a:p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PyVTK</a:t>
            </a:r>
            <a:r>
              <a:rPr lang="sv-SE" dirty="0"/>
              <a:t> to read data </a:t>
            </a:r>
            <a:r>
              <a:rPr lang="sv-SE" dirty="0" err="1"/>
              <a:t>into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612160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0AAFAC-8BA4-4972-A42D-C6410764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Getting</a:t>
            </a:r>
            <a:r>
              <a:rPr lang="sv-SE" dirty="0"/>
              <a:t> data </a:t>
            </a:r>
            <a:r>
              <a:rPr lang="sv-SE" dirty="0" err="1"/>
              <a:t>into</a:t>
            </a:r>
            <a:r>
              <a:rPr lang="sv-SE" dirty="0"/>
              <a:t> ParaView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65AA1A4-AF9D-4AE2-A44B-0CD74CE1A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ParaView supports a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amount</a:t>
            </a:r>
            <a:r>
              <a:rPr lang="sv-SE" dirty="0"/>
              <a:t> of data formats.</a:t>
            </a:r>
          </a:p>
          <a:p>
            <a:r>
              <a:rPr lang="sv-SE" dirty="0"/>
              <a:t>In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cases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export </a:t>
            </a:r>
            <a:r>
              <a:rPr lang="sv-SE" dirty="0" err="1"/>
              <a:t>functions</a:t>
            </a:r>
            <a:endParaRPr lang="sv-SE" dirty="0"/>
          </a:p>
          <a:p>
            <a:r>
              <a:rPr lang="sv-SE" dirty="0"/>
              <a:t>The default </a:t>
            </a:r>
            <a:r>
              <a:rPr lang="sv-SE" dirty="0" err="1"/>
              <a:t>fileformat</a:t>
            </a:r>
            <a:r>
              <a:rPr lang="sv-SE" dirty="0"/>
              <a:t> format for ParaView is .</a:t>
            </a:r>
            <a:r>
              <a:rPr lang="sv-SE" dirty="0" err="1"/>
              <a:t>vtk</a:t>
            </a:r>
            <a:endParaRPr lang="sv-SE" dirty="0"/>
          </a:p>
          <a:p>
            <a:r>
              <a:rPr lang="sv-SE" dirty="0"/>
              <a:t>.</a:t>
            </a:r>
            <a:r>
              <a:rPr lang="sv-SE" dirty="0" err="1"/>
              <a:t>vtk-files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text </a:t>
            </a:r>
            <a:r>
              <a:rPr lang="sv-SE" dirty="0" err="1"/>
              <a:t>files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represent</a:t>
            </a:r>
            <a:r>
              <a:rPr lang="sv-SE" dirty="0"/>
              <a:t> all data </a:t>
            </a:r>
            <a:r>
              <a:rPr lang="sv-SE" dirty="0" err="1"/>
              <a:t>structures</a:t>
            </a:r>
            <a:r>
              <a:rPr lang="sv-SE" dirty="0"/>
              <a:t> </a:t>
            </a:r>
            <a:r>
              <a:rPr lang="sv-SE" dirty="0" err="1"/>
              <a:t>supported</a:t>
            </a:r>
            <a:r>
              <a:rPr lang="sv-SE" dirty="0"/>
              <a:t> by VTK.</a:t>
            </a:r>
          </a:p>
          <a:p>
            <a:r>
              <a:rPr lang="sv-SE" dirty="0" err="1"/>
              <a:t>Complicated</a:t>
            </a:r>
            <a:r>
              <a:rPr lang="sv-SE" dirty="0"/>
              <a:t> to </a:t>
            </a:r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manually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PyVTK</a:t>
            </a:r>
            <a:r>
              <a:rPr lang="sv-SE" dirty="0"/>
              <a:t> </a:t>
            </a:r>
            <a:r>
              <a:rPr lang="sv-SE" dirty="0" err="1"/>
              <a:t>library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to </a:t>
            </a:r>
            <a:r>
              <a:rPr lang="sv-SE" dirty="0" err="1"/>
              <a:t>simplify</a:t>
            </a:r>
            <a:r>
              <a:rPr lang="sv-SE" dirty="0"/>
              <a:t> the </a:t>
            </a:r>
            <a:r>
              <a:rPr lang="sv-SE" dirty="0" err="1"/>
              <a:t>creation</a:t>
            </a:r>
            <a:r>
              <a:rPr lang="sv-SE" dirty="0"/>
              <a:t> of .</a:t>
            </a:r>
            <a:r>
              <a:rPr lang="sv-SE" dirty="0" err="1"/>
              <a:t>vtk-files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67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44C992A-56BE-4ACB-8AB9-4909E28E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PyVTK</a:t>
            </a:r>
            <a:r>
              <a:rPr lang="sv-SE" dirty="0"/>
              <a:t> Notebook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9D687DA-8061-4EDB-90BC-368C08C1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85" y="978357"/>
            <a:ext cx="7052964" cy="4901286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AC834D0D-9C0B-4490-A2B8-5007FD766923}"/>
              </a:ext>
            </a:extLst>
          </p:cNvPr>
          <p:cNvSpPr txBox="1"/>
          <p:nvPr/>
        </p:nvSpPr>
        <p:spPr>
          <a:xfrm>
            <a:off x="2890541" y="6086812"/>
            <a:ext cx="2728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https://bit.ly/pyvtk-lecture</a:t>
            </a:r>
          </a:p>
        </p:txBody>
      </p:sp>
    </p:spTree>
    <p:extLst>
      <p:ext uri="{BB962C8B-B14F-4D97-AF65-F5344CB8AC3E}">
        <p14:creationId xmlns:p14="http://schemas.microsoft.com/office/powerpoint/2010/main" val="15739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oskärpa">
            <a:extLst>
              <a:ext uri="{FF2B5EF4-FFF2-40B4-BE49-F238E27FC236}">
                <a16:creationId xmlns:a16="http://schemas.microsoft.com/office/drawing/2014/main" id="{5FF9D7E1-53A2-87A1-809F-7F14597E0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" r="5726"/>
          <a:stretch/>
        </p:blipFill>
        <p:spPr>
          <a:xfrm>
            <a:off x="0" y="0"/>
            <a:ext cx="9144000" cy="6866297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DA75250-6B06-4824-8AB3-78592E4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00650"/>
            <a:ext cx="7886700" cy="742951"/>
          </a:xfrm>
        </p:spPr>
        <p:txBody>
          <a:bodyPr/>
          <a:lstStyle/>
          <a:p>
            <a:r>
              <a:rPr lang="sv-SE" dirty="0" err="1"/>
              <a:t>Exercises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real data</a:t>
            </a:r>
          </a:p>
        </p:txBody>
      </p:sp>
    </p:spTree>
    <p:extLst>
      <p:ext uri="{BB962C8B-B14F-4D97-AF65-F5344CB8AC3E}">
        <p14:creationId xmlns:p14="http://schemas.microsoft.com/office/powerpoint/2010/main" val="6245994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69D280E-B84C-44CD-B4C0-9220B936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9000"/>
          </a:blip>
          <a:srcRect b="20792"/>
          <a:stretch/>
        </p:blipFill>
        <p:spPr>
          <a:xfrm>
            <a:off x="0" y="1"/>
            <a:ext cx="916388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Photogrammetry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</a:t>
            </a:r>
            <a:r>
              <a:rPr lang="sv-SE" dirty="0" err="1"/>
              <a:t>skivarp.ply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. </a:t>
            </a:r>
          </a:p>
          <a:p>
            <a:r>
              <a:rPr lang="sv-SE" dirty="0" err="1"/>
              <a:t>Use</a:t>
            </a:r>
            <a:r>
              <a:rPr lang="sv-SE" dirty="0"/>
              <a:t> the </a:t>
            </a:r>
            <a:r>
              <a:rPr lang="sv-SE" dirty="0" err="1"/>
              <a:t>Calculator</a:t>
            </a:r>
            <a:r>
              <a:rPr lang="sv-SE" dirty="0"/>
              <a:t> filter to </a:t>
            </a:r>
            <a:r>
              <a:rPr lang="sv-SE" dirty="0" err="1"/>
              <a:t>create</a:t>
            </a:r>
            <a:r>
              <a:rPr lang="sv-SE" dirty="0"/>
              <a:t> a </a:t>
            </a:r>
            <a:r>
              <a:rPr lang="sv-SE" dirty="0" err="1"/>
              <a:t>scalar</a:t>
            </a:r>
            <a:r>
              <a:rPr lang="sv-SE" dirty="0"/>
              <a:t> </a:t>
            </a:r>
            <a:r>
              <a:rPr lang="sv-SE" dirty="0" err="1"/>
              <a:t>field</a:t>
            </a:r>
            <a:r>
              <a:rPr lang="sv-SE" dirty="0"/>
              <a:t>, Z, </a:t>
            </a:r>
            <a:r>
              <a:rPr lang="sv-SE" dirty="0" err="1"/>
              <a:t>with</a:t>
            </a:r>
            <a:r>
              <a:rPr lang="sv-SE" dirty="0"/>
              <a:t> elevation data.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 err="1"/>
              <a:t>Visualise</a:t>
            </a:r>
            <a:r>
              <a:rPr lang="sv-SE" dirty="0"/>
              <a:t> elevation data </a:t>
            </a:r>
            <a:r>
              <a:rPr lang="sv-SE" dirty="0" err="1"/>
              <a:t>using</a:t>
            </a:r>
            <a:r>
              <a:rPr lang="sv-SE" dirty="0"/>
              <a:t> a </a:t>
            </a:r>
            <a:r>
              <a:rPr lang="sv-SE" dirty="0" err="1"/>
              <a:t>suitable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sv-SE" dirty="0"/>
          </a:p>
          <a:p>
            <a:r>
              <a:rPr lang="sv-SE" dirty="0" err="1"/>
              <a:t>Add</a:t>
            </a:r>
            <a:r>
              <a:rPr lang="sv-SE" dirty="0"/>
              <a:t> black </a:t>
            </a:r>
            <a:r>
              <a:rPr lang="sv-SE" dirty="0" err="1"/>
              <a:t>contour</a:t>
            </a:r>
            <a:r>
              <a:rPr lang="sv-SE" dirty="0"/>
              <a:t> </a:t>
            </a:r>
            <a:r>
              <a:rPr lang="sv-SE" dirty="0" err="1"/>
              <a:t>lines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interval</a:t>
            </a:r>
            <a:r>
              <a:rPr lang="sv-SE" dirty="0"/>
              <a:t> of 1 m</a:t>
            </a:r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94829DB-420C-41CA-98EE-0A50C613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90" y="2944378"/>
            <a:ext cx="3121270" cy="12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708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Structural</a:t>
            </a:r>
            <a:r>
              <a:rPr lang="sv-SE" dirty="0"/>
              <a:t> </a:t>
            </a:r>
            <a:r>
              <a:rPr lang="sv-SE" dirty="0" err="1"/>
              <a:t>Mechanics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data..</a:t>
            </a:r>
            <a:r>
              <a:rPr lang="sv-SE" dirty="0" err="1"/>
              <a:t>vtk</a:t>
            </a:r>
            <a:r>
              <a:rPr lang="sv-SE" dirty="0"/>
              <a:t> (</a:t>
            </a:r>
            <a:r>
              <a:rPr lang="sv-SE" dirty="0" err="1"/>
              <a:t>group</a:t>
            </a:r>
            <a:r>
              <a:rPr lang="sv-SE" dirty="0"/>
              <a:t>)</a:t>
            </a:r>
          </a:p>
          <a:p>
            <a:r>
              <a:rPr lang="sv-SE" dirty="0"/>
              <a:t>The data </a:t>
            </a:r>
            <a:r>
              <a:rPr lang="sv-SE" dirty="0" err="1"/>
              <a:t>files</a:t>
            </a:r>
            <a:r>
              <a:rPr lang="sv-SE" dirty="0"/>
              <a:t> </a:t>
            </a:r>
            <a:r>
              <a:rPr lang="sv-SE" dirty="0" err="1"/>
              <a:t>consists</a:t>
            </a:r>
            <a:r>
              <a:rPr lang="sv-SE" dirty="0"/>
              <a:t> of </a:t>
            </a:r>
            <a:r>
              <a:rPr lang="sv-SE" dirty="0" err="1"/>
              <a:t>several</a:t>
            </a:r>
            <a:r>
              <a:rPr lang="sv-SE" dirty="0"/>
              <a:t> </a:t>
            </a:r>
            <a:r>
              <a:rPr lang="sv-SE" dirty="0" err="1"/>
              <a:t>deflection</a:t>
            </a:r>
            <a:r>
              <a:rPr lang="sv-SE" dirty="0"/>
              <a:t> modes (0-199) for a </a:t>
            </a:r>
            <a:r>
              <a:rPr lang="sv-SE" dirty="0" err="1"/>
              <a:t>beam</a:t>
            </a:r>
            <a:endParaRPr lang="sv-SE" dirty="0"/>
          </a:p>
          <a:p>
            <a:r>
              <a:rPr lang="sv-SE" dirty="0" err="1"/>
              <a:t>Each</a:t>
            </a:r>
            <a:r>
              <a:rPr lang="sv-SE" dirty="0"/>
              <a:t> mode </a:t>
            </a:r>
            <a:r>
              <a:rPr lang="sv-SE" dirty="0" err="1"/>
              <a:t>consists</a:t>
            </a:r>
            <a:r>
              <a:rPr lang="sv-SE" dirty="0"/>
              <a:t> of a </a:t>
            </a:r>
            <a:r>
              <a:rPr lang="sv-SE" dirty="0" err="1"/>
              <a:t>vector</a:t>
            </a:r>
            <a:r>
              <a:rPr lang="sv-SE" dirty="0"/>
              <a:t> </a:t>
            </a:r>
            <a:r>
              <a:rPr lang="sv-SE" dirty="0" err="1"/>
              <a:t>field</a:t>
            </a:r>
            <a:r>
              <a:rPr lang="sv-SE" dirty="0"/>
              <a:t>, </a:t>
            </a:r>
            <a:r>
              <a:rPr lang="sv-SE" dirty="0" err="1"/>
              <a:t>displacements</a:t>
            </a:r>
            <a:endParaRPr lang="sv-SE" dirty="0"/>
          </a:p>
          <a:p>
            <a:r>
              <a:rPr lang="sv-SE" dirty="0"/>
              <a:t>Color the </a:t>
            </a:r>
            <a:r>
              <a:rPr lang="sv-SE" dirty="0" err="1"/>
              <a:t>beam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magnitude</a:t>
            </a:r>
            <a:r>
              <a:rPr lang="sv-SE" dirty="0"/>
              <a:t> of the </a:t>
            </a:r>
            <a:r>
              <a:rPr lang="sv-SE" dirty="0" err="1"/>
              <a:t>vectors</a:t>
            </a:r>
            <a:r>
              <a:rPr lang="sv-SE" dirty="0"/>
              <a:t>.</a:t>
            </a:r>
          </a:p>
          <a:p>
            <a:r>
              <a:rPr lang="sv-SE" dirty="0" err="1"/>
              <a:t>Visualise</a:t>
            </a:r>
            <a:r>
              <a:rPr lang="sv-SE" dirty="0"/>
              <a:t> the </a:t>
            </a:r>
            <a:r>
              <a:rPr lang="sv-SE" dirty="0" err="1"/>
              <a:t>deflections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the </a:t>
            </a:r>
            <a:r>
              <a:rPr lang="sv-SE" b="1" dirty="0"/>
              <a:t>Warp by </a:t>
            </a:r>
            <a:r>
              <a:rPr lang="sv-SE" b="1" dirty="0" err="1"/>
              <a:t>Vector</a:t>
            </a:r>
            <a:r>
              <a:rPr lang="sv-SE" dirty="0"/>
              <a:t> filter</a:t>
            </a:r>
          </a:p>
          <a:p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axes</a:t>
            </a:r>
            <a:r>
              <a:rPr lang="sv-SE" dirty="0"/>
              <a:t> to the </a:t>
            </a:r>
            <a:r>
              <a:rPr lang="sv-SE" dirty="0" err="1"/>
              <a:t>model</a:t>
            </a:r>
            <a:endParaRPr lang="sv-SE" dirty="0"/>
          </a:p>
          <a:p>
            <a:r>
              <a:rPr lang="sv-SE" dirty="0" err="1"/>
              <a:t>Add</a:t>
            </a:r>
            <a:r>
              <a:rPr lang="sv-SE" dirty="0"/>
              <a:t> a transparent </a:t>
            </a:r>
            <a:r>
              <a:rPr lang="sv-SE" dirty="0" err="1"/>
              <a:t>outline</a:t>
            </a:r>
            <a:r>
              <a:rPr lang="sv-SE" dirty="0"/>
              <a:t> of the </a:t>
            </a:r>
            <a:r>
              <a:rPr lang="sv-SE" dirty="0" err="1"/>
              <a:t>beam</a:t>
            </a:r>
            <a:r>
              <a:rPr lang="sv-SE" dirty="0"/>
              <a:t> by </a:t>
            </a:r>
            <a:r>
              <a:rPr lang="sv-SE" dirty="0" err="1"/>
              <a:t>enabling</a:t>
            </a:r>
            <a:r>
              <a:rPr lang="sv-SE" dirty="0"/>
              <a:t> the </a:t>
            </a:r>
            <a:r>
              <a:rPr lang="sv-SE" dirty="0" err="1"/>
              <a:t>root</a:t>
            </a:r>
            <a:r>
              <a:rPr lang="sv-SE" dirty="0"/>
              <a:t> </a:t>
            </a:r>
            <a:r>
              <a:rPr lang="sv-SE" dirty="0" err="1"/>
              <a:t>vtk-object</a:t>
            </a:r>
            <a:r>
              <a:rPr lang="sv-SE" dirty="0"/>
              <a:t> and </a:t>
            </a:r>
            <a:r>
              <a:rPr lang="sv-SE" dirty="0" err="1"/>
              <a:t>using</a:t>
            </a:r>
            <a:r>
              <a:rPr lang="sv-SE" dirty="0"/>
              <a:t> the </a:t>
            </a:r>
            <a:r>
              <a:rPr lang="sv-SE" dirty="0" err="1"/>
              <a:t>opacity</a:t>
            </a:r>
            <a:r>
              <a:rPr lang="sv-SE" dirty="0"/>
              <a:t> </a:t>
            </a:r>
            <a:r>
              <a:rPr lang="sv-SE" dirty="0" err="1"/>
              <a:t>propery</a:t>
            </a:r>
            <a:r>
              <a:rPr lang="sv-SE" dirty="0"/>
              <a:t>.</a:t>
            </a:r>
          </a:p>
          <a:p>
            <a:r>
              <a:rPr lang="sv-SE" dirty="0" err="1"/>
              <a:t>Browse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deflection</a:t>
            </a:r>
            <a:r>
              <a:rPr lang="sv-SE" dirty="0"/>
              <a:t> modes.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AAC7464-14AE-4CB8-A54B-1DE14F517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104" r="10565" b="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30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5EA269EA-A991-4D3C-9979-94E003C0B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b="131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Cryo</a:t>
            </a:r>
            <a:r>
              <a:rPr lang="sv-SE" dirty="0"/>
              <a:t>-EM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.</a:t>
            </a:r>
            <a:r>
              <a:rPr lang="sv-SE" dirty="0" err="1"/>
              <a:t>mrc</a:t>
            </a:r>
            <a:r>
              <a:rPr lang="sv-SE" dirty="0"/>
              <a:t> </a:t>
            </a:r>
            <a:r>
              <a:rPr lang="sv-SE" dirty="0" err="1"/>
              <a:t>file</a:t>
            </a:r>
            <a:endParaRPr lang="sv-SE" dirty="0"/>
          </a:p>
          <a:p>
            <a:r>
              <a:rPr lang="sv-SE" dirty="0"/>
              <a:t>Try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threshold</a:t>
            </a:r>
            <a:r>
              <a:rPr lang="sv-SE" dirty="0"/>
              <a:t> to </a:t>
            </a:r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interesting</a:t>
            </a:r>
            <a:r>
              <a:rPr lang="sv-SE" dirty="0"/>
              <a:t> data in the data set.</a:t>
            </a:r>
          </a:p>
          <a:p>
            <a:r>
              <a:rPr lang="sv-SE" dirty="0"/>
              <a:t>Try a </a:t>
            </a:r>
            <a:r>
              <a:rPr lang="sv-SE" dirty="0" err="1"/>
              <a:t>IsoVolume</a:t>
            </a:r>
            <a:r>
              <a:rPr lang="sv-SE" dirty="0"/>
              <a:t> filter</a:t>
            </a:r>
          </a:p>
          <a:p>
            <a:r>
              <a:rPr lang="sv-SE" dirty="0"/>
              <a:t>Make a </a:t>
            </a:r>
            <a:r>
              <a:rPr lang="sv-SE" dirty="0" err="1"/>
              <a:t>cut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IsoVolume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54814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36506FC9-EA08-4FC5-82C4-9683CE229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2" b="2"/>
          <a:stretch/>
        </p:blipFill>
        <p:spPr>
          <a:xfrm>
            <a:off x="20" y="10"/>
            <a:ext cx="9143979" cy="6857989"/>
          </a:xfrm>
          <a:prstGeom prst="rect">
            <a:avLst/>
          </a:pr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1BF4DD63-CE83-4A2A-994E-8598C22E6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316" y="1498601"/>
            <a:ext cx="3945732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96" y="2037441"/>
            <a:ext cx="3293268" cy="707886"/>
          </a:xfrm>
        </p:spPr>
        <p:txBody>
          <a:bodyPr anchor="t">
            <a:normAutofit/>
          </a:bodyPr>
          <a:lstStyle/>
          <a:p>
            <a:r>
              <a:rPr lang="sv-SE" sz="3500"/>
              <a:t>CFD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597" y="2926800"/>
            <a:ext cx="3293268" cy="2291086"/>
          </a:xfrm>
        </p:spPr>
        <p:txBody>
          <a:bodyPr>
            <a:normAutofit/>
          </a:bodyPr>
          <a:lstStyle/>
          <a:p>
            <a:r>
              <a:rPr lang="sv-SE" sz="1800">
                <a:solidFill>
                  <a:schemeClr val="bg1">
                    <a:alpha val="80000"/>
                  </a:schemeClr>
                </a:solidFill>
              </a:rPr>
              <a:t>Open the pipe.vtk file. Note this is a large data set and can take some time to load.</a:t>
            </a:r>
          </a:p>
          <a:p>
            <a:r>
              <a:rPr lang="sv-SE" sz="1800">
                <a:solidFill>
                  <a:schemeClr val="bg1">
                    <a:alpha val="80000"/>
                  </a:schemeClr>
                </a:solidFill>
              </a:rPr>
              <a:t>Visualise the flow field U</a:t>
            </a:r>
          </a:p>
          <a:p>
            <a:pPr lvl="1"/>
            <a:r>
              <a:rPr lang="sv-SE">
                <a:solidFill>
                  <a:schemeClr val="bg1">
                    <a:alpha val="80000"/>
                  </a:schemeClr>
                </a:solidFill>
              </a:rPr>
              <a:t>Using Glyphs</a:t>
            </a:r>
          </a:p>
          <a:p>
            <a:pPr lvl="1"/>
            <a:r>
              <a:rPr lang="sv-SE">
                <a:solidFill>
                  <a:schemeClr val="bg1">
                    <a:alpha val="80000"/>
                  </a:schemeClr>
                </a:solidFill>
              </a:rPr>
              <a:t>Stream Tracer</a:t>
            </a:r>
          </a:p>
          <a:p>
            <a:pPr lvl="1"/>
            <a:r>
              <a:rPr lang="sv-SE">
                <a:solidFill>
                  <a:schemeClr val="bg1">
                    <a:alpha val="80000"/>
                  </a:schemeClr>
                </a:solidFill>
              </a:rPr>
              <a:t>Stream Trace with Tubes.</a:t>
            </a:r>
          </a:p>
          <a:p>
            <a:endParaRPr lang="sv-SE" sz="180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7393A7-D6DA-410B-8699-AA56B57B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316" y="4795537"/>
            <a:ext cx="3945731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EC44C88-69E3-42EE-86E8-9B45F71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316" y="4795537"/>
            <a:ext cx="3945731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001C68-C7FF-4DEE-975F-A331B069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Extracting</a:t>
            </a:r>
            <a:r>
              <a:rPr lang="sv-SE" dirty="0"/>
              <a:t> data set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F62AFBB-88E0-4A4C-B41F-D1B75CAC8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8" t="22378" r="29871" b="31752"/>
          <a:stretch/>
        </p:blipFill>
        <p:spPr>
          <a:xfrm>
            <a:off x="628649" y="1441305"/>
            <a:ext cx="4486345" cy="282393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67F5678-A4EE-415B-BE9A-9BABB715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0" y="1441305"/>
            <a:ext cx="2734057" cy="9335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9BF0AB21-E552-44A7-A403-F1EA6246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31" y="4711960"/>
            <a:ext cx="6963747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41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2079</Words>
  <Application>Microsoft Office PowerPoint</Application>
  <PresentationFormat>Bildspel på skärmen (4:3)</PresentationFormat>
  <Paragraphs>329</Paragraphs>
  <Slides>87</Slides>
  <Notes>0</Notes>
  <HiddenSlides>0</HiddenSlides>
  <MMClips>1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87</vt:i4>
      </vt:variant>
    </vt:vector>
  </HeadingPairs>
  <TitlesOfParts>
    <vt:vector size="93" baseType="lpstr">
      <vt:lpstr>Arial</vt:lpstr>
      <vt:lpstr>Bahnschrift</vt:lpstr>
      <vt:lpstr>Calibri</vt:lpstr>
      <vt:lpstr>Calibri Light</vt:lpstr>
      <vt:lpstr>Cascadia Code</vt:lpstr>
      <vt:lpstr>Office-tema</vt:lpstr>
      <vt:lpstr>ParaView Workshop</vt:lpstr>
      <vt:lpstr>Starting ParaView on Aurora</vt:lpstr>
      <vt:lpstr>PowerPoint-presentation</vt:lpstr>
      <vt:lpstr>ParaView from LUNARC On-Demand</vt:lpstr>
      <vt:lpstr>ParaView running on Aurora</vt:lpstr>
      <vt:lpstr>Downloading data</vt:lpstr>
      <vt:lpstr>Downloading data to Aurora</vt:lpstr>
      <vt:lpstr>Downloading data to Aurora</vt:lpstr>
      <vt:lpstr>Extracting data set</vt:lpstr>
      <vt:lpstr>ParaView user interface</vt:lpstr>
      <vt:lpstr>Basic concept</vt:lpstr>
      <vt:lpstr>Flow in ParaView</vt:lpstr>
      <vt:lpstr>Basic usage – Creating a source</vt:lpstr>
      <vt:lpstr>Creating a Cylinder</vt:lpstr>
      <vt:lpstr>Creating a Cylinder</vt:lpstr>
      <vt:lpstr>3D view manipulation</vt:lpstr>
      <vt:lpstr>3D view manipulation</vt:lpstr>
      <vt:lpstr>3D view manipulation</vt:lpstr>
      <vt:lpstr>3D view manipulation</vt:lpstr>
      <vt:lpstr>Specific object properties</vt:lpstr>
      <vt:lpstr>Specific object properties</vt:lpstr>
      <vt:lpstr>Color properties</vt:lpstr>
      <vt:lpstr>Material properties</vt:lpstr>
      <vt:lpstr>Axes</vt:lpstr>
      <vt:lpstr>Applying a shrink filter</vt:lpstr>
      <vt:lpstr>Applying a shrink filter</vt:lpstr>
      <vt:lpstr>Demo time</vt:lpstr>
      <vt:lpstr>Exercise</vt:lpstr>
      <vt:lpstr>Reset ParaView</vt:lpstr>
      <vt:lpstr>Reading scalar data</vt:lpstr>
      <vt:lpstr>Open the scalar.csv file</vt:lpstr>
      <vt:lpstr>Reading CSV</vt:lpstr>
      <vt:lpstr>Visualising Scalar data</vt:lpstr>
      <vt:lpstr>Displaying colors</vt:lpstr>
      <vt:lpstr>Changing color scale</vt:lpstr>
      <vt:lpstr>Changing color scale</vt:lpstr>
      <vt:lpstr>Changing color scale</vt:lpstr>
      <vt:lpstr>Changing the legend</vt:lpstr>
      <vt:lpstr>Using filters with scalar data</vt:lpstr>
      <vt:lpstr>Common filters</vt:lpstr>
      <vt:lpstr>Glyph cloud</vt:lpstr>
      <vt:lpstr>Exercise</vt:lpstr>
      <vt:lpstr>Tresholding data</vt:lpstr>
      <vt:lpstr>Thresholding data</vt:lpstr>
      <vt:lpstr>Creating a cutting plane</vt:lpstr>
      <vt:lpstr>Creating a cutting plane</vt:lpstr>
      <vt:lpstr>Creating cutting plane</vt:lpstr>
      <vt:lpstr>Displaying cutting planes with contours</vt:lpstr>
      <vt:lpstr>Displaying cutting planes with contours</vt:lpstr>
      <vt:lpstr>Displaying cutting planes with contours</vt:lpstr>
      <vt:lpstr>Displaying cutting planes with contours</vt:lpstr>
      <vt:lpstr>Displaying iso surfaces</vt:lpstr>
      <vt:lpstr>Displaying iso surfaces</vt:lpstr>
      <vt:lpstr>Displaying iso surfaces</vt:lpstr>
      <vt:lpstr>Displaying iso surfaces</vt:lpstr>
      <vt:lpstr>Displaying iso surfaces</vt:lpstr>
      <vt:lpstr>Exercise</vt:lpstr>
      <vt:lpstr>Displaying data as a volume</vt:lpstr>
      <vt:lpstr>Controlling the opacity properties</vt:lpstr>
      <vt:lpstr>Creating iso volumes</vt:lpstr>
      <vt:lpstr>Creating smooth iso volumes</vt:lpstr>
      <vt:lpstr>Reset ParaView</vt:lpstr>
      <vt:lpstr>Reading vector data</vt:lpstr>
      <vt:lpstr>Open the vector.csv file</vt:lpstr>
      <vt:lpstr>Create a Grid from the data</vt:lpstr>
      <vt:lpstr>Combine scalar fields to vectors</vt:lpstr>
      <vt:lpstr>Using filters with vector data</vt:lpstr>
      <vt:lpstr>Visualise vectors using oriented glyps</vt:lpstr>
      <vt:lpstr>Visualise vectors using oriented glyps</vt:lpstr>
      <vt:lpstr>Visualise vectors stream tracer</vt:lpstr>
      <vt:lpstr>Visualise vectors as ribbons</vt:lpstr>
      <vt:lpstr>Visualise vectors as tubes</vt:lpstr>
      <vt:lpstr>Reset ParaView</vt:lpstr>
      <vt:lpstr>Reading terrain data</vt:lpstr>
      <vt:lpstr>Open the terrain.csv file</vt:lpstr>
      <vt:lpstr>Visualising terrain data</vt:lpstr>
      <vt:lpstr>Create a 2D grid from terrain data</vt:lpstr>
      <vt:lpstr>Adjusting scale factor</vt:lpstr>
      <vt:lpstr>Exercise</vt:lpstr>
      <vt:lpstr>Getting data into ParaView</vt:lpstr>
      <vt:lpstr>Getting data into ParaView</vt:lpstr>
      <vt:lpstr>PyVTK Notebook</vt:lpstr>
      <vt:lpstr>Exercises with real data</vt:lpstr>
      <vt:lpstr>Photogrammetry</vt:lpstr>
      <vt:lpstr>Structural Mechanics</vt:lpstr>
      <vt:lpstr>Cryo-EM</vt:lpstr>
      <vt:lpstr>CFD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ParaView user interface</dc:title>
  <dc:creator>Jonas lindemann</dc:creator>
  <cp:lastModifiedBy>Jonas lindemann</cp:lastModifiedBy>
  <cp:revision>11</cp:revision>
  <dcterms:created xsi:type="dcterms:W3CDTF">2021-12-14T14:51:53Z</dcterms:created>
  <dcterms:modified xsi:type="dcterms:W3CDTF">2022-10-19T10:09:13Z</dcterms:modified>
</cp:coreProperties>
</file>